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3" r:id="rId1"/>
  </p:sldMasterIdLst>
  <p:notesMasterIdLst>
    <p:notesMasterId r:id="rId14"/>
  </p:notesMasterIdLst>
  <p:sldIdLst>
    <p:sldId id="326" r:id="rId2"/>
    <p:sldId id="332" r:id="rId3"/>
    <p:sldId id="336" r:id="rId4"/>
    <p:sldId id="343" r:id="rId5"/>
    <p:sldId id="345" r:id="rId6"/>
    <p:sldId id="341" r:id="rId7"/>
    <p:sldId id="335" r:id="rId8"/>
    <p:sldId id="337" r:id="rId9"/>
    <p:sldId id="338" r:id="rId10"/>
    <p:sldId id="339" r:id="rId11"/>
    <p:sldId id="344" r:id="rId12"/>
    <p:sldId id="333" r:id="rId13"/>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9604"/>
    <a:srgbClr val="7AB706"/>
    <a:srgbClr val="2424DA"/>
    <a:srgbClr val="002395"/>
    <a:srgbClr val="FF5C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567"/>
    <p:restoredTop sz="94660"/>
  </p:normalViewPr>
  <p:slideViewPr>
    <p:cSldViewPr showGuides="1">
      <p:cViewPr varScale="1">
        <p:scale>
          <a:sx n="202" d="100"/>
          <a:sy n="202" d="100"/>
        </p:scale>
        <p:origin x="184" y="61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97" d="100"/>
          <a:sy n="97" d="100"/>
        </p:scale>
        <p:origin x="3688"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26/05/2021</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5A4F0766-6309-644C-9BCE-2E607A270B78}"/>
              </a:ext>
            </a:extLst>
          </p:cNvPr>
          <p:cNvSpPr>
            <a:spLocks noGrp="1"/>
          </p:cNvSpPr>
          <p:nvPr>
            <p:ph type="sldNum" sz="quarter" idx="12"/>
          </p:nvPr>
        </p:nvSpPr>
        <p:spPr/>
        <p:txBody>
          <a:bodyPr/>
          <a:lstStyle/>
          <a:p>
            <a:fld id="{733122C9-A0B9-462F-8757-0847AD287B63}" type="slidenum">
              <a:rPr lang="fr-FR" smtClean="0"/>
              <a:pPr/>
              <a:t>‹N°›</a:t>
            </a:fld>
            <a:endParaRPr lang="fr-FR" dirty="0"/>
          </a:p>
        </p:txBody>
      </p:sp>
      <p:sp>
        <p:nvSpPr>
          <p:cNvPr id="9" name="Espace réservé de la date 3">
            <a:extLst>
              <a:ext uri="{FF2B5EF4-FFF2-40B4-BE49-F238E27FC236}">
                <a16:creationId xmlns:a16="http://schemas.microsoft.com/office/drawing/2014/main" id="{E9918C01-3017-D749-B811-9FCBA8038409}"/>
              </a:ext>
            </a:extLst>
          </p:cNvPr>
          <p:cNvSpPr>
            <a:spLocks noGrp="1"/>
          </p:cNvSpPr>
          <p:nvPr>
            <p:ph type="dt" sz="half" idx="2"/>
          </p:nvPr>
        </p:nvSpPr>
        <p:spPr bwMode="gray">
          <a:xfrm>
            <a:off x="323850" y="4797631"/>
            <a:ext cx="1170000" cy="345869"/>
          </a:xfrm>
          <a:prstGeom prst="rect">
            <a:avLst/>
          </a:prstGeom>
        </p:spPr>
        <p:txBody>
          <a:bodyPr vert="horz" lIns="0" tIns="0" rIns="0" bIns="0" rtlCol="0" anchor="ctr" anchorCtr="0">
            <a:noAutofit/>
          </a:bodyPr>
          <a:lstStyle>
            <a:lvl1pPr algn="l">
              <a:defRPr sz="750" b="1">
                <a:solidFill>
                  <a:schemeClr val="tx1"/>
                </a:solidFill>
              </a:defRPr>
            </a:lvl1pPr>
          </a:lstStyle>
          <a:p>
            <a:fld id="{6A4A60EE-9D13-3442-9796-E718C6343EC1}" type="datetime1">
              <a:rPr lang="fr-FR" cap="all" smtClean="0"/>
              <a:pPr/>
              <a:t>26/05/2021</a:t>
            </a:fld>
            <a:endParaRPr lang="fr-FR" cap="all" dirty="0"/>
          </a:p>
        </p:txBody>
      </p:sp>
      <p:sp>
        <p:nvSpPr>
          <p:cNvPr id="16" name="Espace réservé du texte 7">
            <a:extLst>
              <a:ext uri="{FF2B5EF4-FFF2-40B4-BE49-F238E27FC236}">
                <a16:creationId xmlns:a16="http://schemas.microsoft.com/office/drawing/2014/main" id="{EB9C9A62-C54B-3841-9346-5A54D3715808}"/>
              </a:ext>
            </a:extLst>
          </p:cNvPr>
          <p:cNvSpPr>
            <a:spLocks noGrp="1"/>
          </p:cNvSpPr>
          <p:nvPr>
            <p:ph type="body" sz="quarter" idx="13" hasCustomPrompt="1"/>
          </p:nvPr>
        </p:nvSpPr>
        <p:spPr bwMode="gray">
          <a:xfrm>
            <a:off x="323851" y="1248679"/>
            <a:ext cx="8424614" cy="242951"/>
          </a:xfrm>
        </p:spPr>
        <p:txBody>
          <a:bodyPr/>
          <a:lstStyle>
            <a:lvl1pPr marL="9525" indent="85725">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8B219A12-DAFE-504E-9ED9-CFD78BD6A790}"/>
              </a:ext>
            </a:extLst>
          </p:cNvPr>
          <p:cNvSpPr>
            <a:spLocks noGrp="1"/>
          </p:cNvSpPr>
          <p:nvPr>
            <p:ph type="title" hasCustomPrompt="1"/>
          </p:nvPr>
        </p:nvSpPr>
        <p:spPr/>
        <p:txBody>
          <a:bodyPr/>
          <a:lstStyle/>
          <a:p>
            <a:r>
              <a:rPr lang="fr-FR" dirty="0"/>
              <a:t>Titre</a:t>
            </a:r>
          </a:p>
        </p:txBody>
      </p:sp>
      <p:sp>
        <p:nvSpPr>
          <p:cNvPr id="20" name="Espace réservé du pied de page 4">
            <a:extLst>
              <a:ext uri="{FF2B5EF4-FFF2-40B4-BE49-F238E27FC236}">
                <a16:creationId xmlns:a16="http://schemas.microsoft.com/office/drawing/2014/main" id="{99BFD6E0-B235-DA4F-9D70-E9444B53C48F}"/>
              </a:ext>
            </a:extLst>
          </p:cNvPr>
          <p:cNvSpPr>
            <a:spLocks noGrp="1"/>
          </p:cNvSpPr>
          <p:nvPr>
            <p:ph type="ftr" sz="quarter" idx="3"/>
          </p:nvPr>
        </p:nvSpPr>
        <p:spPr bwMode="gray">
          <a:xfrm>
            <a:off x="2868782" y="195486"/>
            <a:ext cx="5879931" cy="36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8" name="Espace réservé du texte 11">
            <a:extLst>
              <a:ext uri="{FF2B5EF4-FFF2-40B4-BE49-F238E27FC236}">
                <a16:creationId xmlns:a16="http://schemas.microsoft.com/office/drawing/2014/main" id="{0AF74C14-DE22-FE4D-B865-03FBE975D57C}"/>
              </a:ext>
            </a:extLst>
          </p:cNvPr>
          <p:cNvSpPr>
            <a:spLocks noGrp="1"/>
          </p:cNvSpPr>
          <p:nvPr>
            <p:ph type="body" sz="quarter" idx="14" hasCustomPrompt="1"/>
          </p:nvPr>
        </p:nvSpPr>
        <p:spPr bwMode="gray">
          <a:xfrm>
            <a:off x="323850" y="1707654"/>
            <a:ext cx="8424334"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2724193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23528" y="1563638"/>
            <a:ext cx="2520000" cy="288032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563638"/>
            <a:ext cx="2520000" cy="2860762"/>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563638"/>
            <a:ext cx="2520000" cy="2860762"/>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0" y="4797631"/>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251C71F6-E0A6-1740-B64F-38F332886BAF}" type="datetime1">
              <a:rPr lang="fr-FR" cap="all" smtClean="0"/>
              <a:pPr/>
              <a:t>26/05/2021</a:t>
            </a:fld>
            <a:endParaRPr lang="fr-FR" cap="all" dirty="0"/>
          </a:p>
        </p:txBody>
      </p:sp>
      <p:sp>
        <p:nvSpPr>
          <p:cNvPr id="25" name="Titre 18">
            <a:extLst>
              <a:ext uri="{FF2B5EF4-FFF2-40B4-BE49-F238E27FC236}">
                <a16:creationId xmlns:a16="http://schemas.microsoft.com/office/drawing/2014/main" id="{8909A550-9D66-7141-BF64-73CAD209688B}"/>
              </a:ext>
            </a:extLst>
          </p:cNvPr>
          <p:cNvSpPr>
            <a:spLocks noGrp="1"/>
          </p:cNvSpPr>
          <p:nvPr>
            <p:ph type="title" hasCustomPrompt="1"/>
          </p:nvPr>
        </p:nvSpPr>
        <p:spPr>
          <a:xfrm>
            <a:off x="323850" y="682801"/>
            <a:ext cx="8424863" cy="539991"/>
          </a:xfrm>
        </p:spPr>
        <p:txBody>
          <a:bodyPr/>
          <a:lstStyle/>
          <a:p>
            <a:r>
              <a:rPr lang="fr-FR" dirty="0"/>
              <a:t>Sommaire</a:t>
            </a:r>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2868782" y="195486"/>
            <a:ext cx="5879931" cy="36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Tree>
    <p:extLst>
      <p:ext uri="{BB962C8B-B14F-4D97-AF65-F5344CB8AC3E}">
        <p14:creationId xmlns:p14="http://schemas.microsoft.com/office/powerpoint/2010/main" val="2888137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23" name="Espace réservé de la date 3">
            <a:extLst>
              <a:ext uri="{FF2B5EF4-FFF2-40B4-BE49-F238E27FC236}">
                <a16:creationId xmlns:a16="http://schemas.microsoft.com/office/drawing/2014/main" id="{15CA4CAF-6729-AB4D-9354-99C08AEAB1B8}"/>
              </a:ext>
            </a:extLst>
          </p:cNvPr>
          <p:cNvSpPr>
            <a:spLocks noGrp="1"/>
          </p:cNvSpPr>
          <p:nvPr>
            <p:ph type="dt" sz="half" idx="2"/>
          </p:nvPr>
        </p:nvSpPr>
        <p:spPr bwMode="gray">
          <a:xfrm>
            <a:off x="323850" y="4797631"/>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5E6183FC-BA60-7C49-ABF3-B50982741576}" type="datetime1">
              <a:rPr lang="fr-FR" cap="all" smtClean="0"/>
              <a:pPr/>
              <a:t>26/05/2021</a:t>
            </a:fld>
            <a:endParaRPr lang="fr-FR" cap="all" dirty="0"/>
          </a:p>
        </p:txBody>
      </p:sp>
      <p:sp>
        <p:nvSpPr>
          <p:cNvPr id="26" name="Espace réservé du pied de page 4">
            <a:extLst>
              <a:ext uri="{FF2B5EF4-FFF2-40B4-BE49-F238E27FC236}">
                <a16:creationId xmlns:a16="http://schemas.microsoft.com/office/drawing/2014/main" id="{745ED2D7-3CC1-3B41-AA37-64BDE1CE2471}"/>
              </a:ext>
            </a:extLst>
          </p:cNvPr>
          <p:cNvSpPr>
            <a:spLocks noGrp="1"/>
          </p:cNvSpPr>
          <p:nvPr>
            <p:ph type="ftr" sz="quarter" idx="3"/>
          </p:nvPr>
        </p:nvSpPr>
        <p:spPr bwMode="gray">
          <a:xfrm>
            <a:off x="2868782" y="195486"/>
            <a:ext cx="5879931" cy="36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11" name="Espace réservé du texte 7">
            <a:extLst>
              <a:ext uri="{FF2B5EF4-FFF2-40B4-BE49-F238E27FC236}">
                <a16:creationId xmlns:a16="http://schemas.microsoft.com/office/drawing/2014/main" id="{D4959A1A-C7DE-6748-A32B-7732F0ACFCF1}"/>
              </a:ext>
            </a:extLst>
          </p:cNvPr>
          <p:cNvSpPr>
            <a:spLocks noGrp="1"/>
          </p:cNvSpPr>
          <p:nvPr>
            <p:ph type="body" sz="quarter" idx="16" hasCustomPrompt="1"/>
          </p:nvPr>
        </p:nvSpPr>
        <p:spPr bwMode="gray">
          <a:xfrm>
            <a:off x="323851" y="1248679"/>
            <a:ext cx="8424614" cy="242951"/>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id="{5919F96B-C5FF-5146-9075-19E07CEBB750}"/>
              </a:ext>
            </a:extLst>
          </p:cNvPr>
          <p:cNvSpPr>
            <a:spLocks noGrp="1"/>
          </p:cNvSpPr>
          <p:nvPr>
            <p:ph type="title" hasCustomPrompt="1"/>
          </p:nvPr>
        </p:nvSpPr>
        <p:spPr>
          <a:xfrm>
            <a:off x="323850" y="682801"/>
            <a:ext cx="8424863" cy="539991"/>
          </a:xfrm>
        </p:spPr>
        <p:txBody>
          <a:bodyPr/>
          <a:lstStyle/>
          <a:p>
            <a:r>
              <a:rPr lang="fr-FR" dirty="0"/>
              <a:t>Titre</a:t>
            </a:r>
          </a:p>
        </p:txBody>
      </p:sp>
      <p:sp>
        <p:nvSpPr>
          <p:cNvPr id="13" name="Espace réservé du texte 11">
            <a:extLst>
              <a:ext uri="{FF2B5EF4-FFF2-40B4-BE49-F238E27FC236}">
                <a16:creationId xmlns:a16="http://schemas.microsoft.com/office/drawing/2014/main" id="{AC8956DD-B832-6147-8A66-A70995085BBE}"/>
              </a:ext>
            </a:extLst>
          </p:cNvPr>
          <p:cNvSpPr>
            <a:spLocks noGrp="1"/>
          </p:cNvSpPr>
          <p:nvPr>
            <p:ph type="body" sz="quarter" idx="17" hasCustomPrompt="1"/>
          </p:nvPr>
        </p:nvSpPr>
        <p:spPr bwMode="gray">
          <a:xfrm>
            <a:off x="323528" y="1707654"/>
            <a:ext cx="2556471"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id="{DF66E72C-274C-AC4E-B20B-393EBD9A7172}"/>
              </a:ext>
            </a:extLst>
          </p:cNvPr>
          <p:cNvSpPr>
            <a:spLocks noGrp="1"/>
          </p:cNvSpPr>
          <p:nvPr>
            <p:ph type="body" sz="quarter" idx="14" hasCustomPrompt="1"/>
          </p:nvPr>
        </p:nvSpPr>
        <p:spPr bwMode="gray">
          <a:xfrm>
            <a:off x="3275856" y="1707654"/>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id="{10D42E91-F78E-1D46-9374-4446D0F57965}"/>
              </a:ext>
            </a:extLst>
          </p:cNvPr>
          <p:cNvSpPr>
            <a:spLocks noGrp="1"/>
          </p:cNvSpPr>
          <p:nvPr>
            <p:ph type="body" sz="quarter" idx="18" hasCustomPrompt="1"/>
          </p:nvPr>
        </p:nvSpPr>
        <p:spPr bwMode="gray">
          <a:xfrm>
            <a:off x="6228184" y="1707654"/>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691346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323528" y="1707654"/>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0" y="4797631"/>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0597CDB5-73DC-8641-8CC1-FAD9379FD627}" type="datetime1">
              <a:rPr lang="fr-FR" cap="all" smtClean="0"/>
              <a:pPr/>
              <a:t>26/05/2021</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1" y="1248679"/>
            <a:ext cx="8424614" cy="242951"/>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0" y="682801"/>
            <a:ext cx="8424863" cy="539991"/>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2868782" y="195486"/>
            <a:ext cx="5879931" cy="36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8" name="Espace réservé pour une image  7">
            <a:extLst>
              <a:ext uri="{FF2B5EF4-FFF2-40B4-BE49-F238E27FC236}">
                <a16:creationId xmlns:a16="http://schemas.microsoft.com/office/drawing/2014/main" id="{7004A35F-FCE5-0248-9AD4-C4E7502EF166}"/>
              </a:ext>
            </a:extLst>
          </p:cNvPr>
          <p:cNvSpPr>
            <a:spLocks noGrp="1"/>
          </p:cNvSpPr>
          <p:nvPr>
            <p:ph type="pic" sz="quarter" idx="15"/>
          </p:nvPr>
        </p:nvSpPr>
        <p:spPr>
          <a:xfrm>
            <a:off x="3131840" y="1707654"/>
            <a:ext cx="5616624" cy="2880320"/>
          </a:xfrm>
        </p:spPr>
        <p:txBody>
          <a:bodyPr/>
          <a:lstStyle/>
          <a:p>
            <a:r>
              <a:rPr lang="fr-FR"/>
              <a:t>Cliquez sur l'icône pour ajouter une image</a:t>
            </a:r>
          </a:p>
        </p:txBody>
      </p:sp>
    </p:spTree>
    <p:extLst>
      <p:ext uri="{BB962C8B-B14F-4D97-AF65-F5344CB8AC3E}">
        <p14:creationId xmlns:p14="http://schemas.microsoft.com/office/powerpoint/2010/main" val="2077185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re, sous-titre, textes 3, et graphiqu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6228184" y="1707654"/>
            <a:ext cx="2520000" cy="288032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id="{CEFA8BB7-D3E4-254A-BB0E-3D1C8C64E198}"/>
              </a:ext>
            </a:extLst>
          </p:cNvPr>
          <p:cNvSpPr>
            <a:spLocks noGrp="1"/>
          </p:cNvSpPr>
          <p:nvPr>
            <p:ph type="dt" sz="half" idx="2"/>
          </p:nvPr>
        </p:nvSpPr>
        <p:spPr bwMode="gray">
          <a:xfrm>
            <a:off x="323850" y="4797631"/>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8E1290DD-BE4D-794B-919C-D565D1B9C67D}" type="datetime1">
              <a:rPr lang="fr-FR" cap="all" smtClean="0"/>
              <a:pPr/>
              <a:t>26/05/2021</a:t>
            </a:fld>
            <a:endParaRPr lang="fr-FR" cap="all" dirty="0"/>
          </a:p>
        </p:txBody>
      </p:sp>
      <p:sp>
        <p:nvSpPr>
          <p:cNvPr id="18" name="Espace réservé du texte 7">
            <a:extLst>
              <a:ext uri="{FF2B5EF4-FFF2-40B4-BE49-F238E27FC236}">
                <a16:creationId xmlns:a16="http://schemas.microsoft.com/office/drawing/2014/main" id="{35840C24-F178-C44C-B5A1-3EB8F3EF4B92}"/>
              </a:ext>
            </a:extLst>
          </p:cNvPr>
          <p:cNvSpPr>
            <a:spLocks noGrp="1"/>
          </p:cNvSpPr>
          <p:nvPr>
            <p:ph type="body" sz="quarter" idx="13" hasCustomPrompt="1"/>
          </p:nvPr>
        </p:nvSpPr>
        <p:spPr bwMode="gray">
          <a:xfrm>
            <a:off x="323851" y="1248679"/>
            <a:ext cx="8424614" cy="242951"/>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id="{0271A58A-1CC5-D145-89AA-12537E5CE304}"/>
              </a:ext>
            </a:extLst>
          </p:cNvPr>
          <p:cNvSpPr>
            <a:spLocks noGrp="1"/>
          </p:cNvSpPr>
          <p:nvPr>
            <p:ph type="title" hasCustomPrompt="1"/>
          </p:nvPr>
        </p:nvSpPr>
        <p:spPr>
          <a:xfrm>
            <a:off x="323850" y="682801"/>
            <a:ext cx="8424863" cy="539991"/>
          </a:xfrm>
        </p:spPr>
        <p:txBody>
          <a:bodyPr/>
          <a:lstStyle/>
          <a:p>
            <a:r>
              <a:rPr lang="fr-FR" dirty="0"/>
              <a:t>Titre</a:t>
            </a:r>
          </a:p>
        </p:txBody>
      </p:sp>
      <p:sp>
        <p:nvSpPr>
          <p:cNvPr id="20" name="Espace réservé du pied de page 4">
            <a:extLst>
              <a:ext uri="{FF2B5EF4-FFF2-40B4-BE49-F238E27FC236}">
                <a16:creationId xmlns:a16="http://schemas.microsoft.com/office/drawing/2014/main" id="{D46074BB-6BF7-8249-9377-D0271B2AECBB}"/>
              </a:ext>
            </a:extLst>
          </p:cNvPr>
          <p:cNvSpPr>
            <a:spLocks noGrp="1"/>
          </p:cNvSpPr>
          <p:nvPr>
            <p:ph type="ftr" sz="quarter" idx="3"/>
          </p:nvPr>
        </p:nvSpPr>
        <p:spPr bwMode="gray">
          <a:xfrm>
            <a:off x="2868782" y="195486"/>
            <a:ext cx="5879931" cy="36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3" name="Espace réservé du graphique 2">
            <a:extLst>
              <a:ext uri="{FF2B5EF4-FFF2-40B4-BE49-F238E27FC236}">
                <a16:creationId xmlns:a16="http://schemas.microsoft.com/office/drawing/2014/main" id="{66D3B633-BB7B-4941-BF9B-161C5342E3AA}"/>
              </a:ext>
            </a:extLst>
          </p:cNvPr>
          <p:cNvSpPr>
            <a:spLocks noGrp="1"/>
          </p:cNvSpPr>
          <p:nvPr>
            <p:ph type="chart" sz="quarter" idx="15"/>
          </p:nvPr>
        </p:nvSpPr>
        <p:spPr>
          <a:xfrm>
            <a:off x="323528" y="1707654"/>
            <a:ext cx="5761038" cy="2879725"/>
          </a:xfrm>
        </p:spPr>
        <p:txBody>
          <a:bodyPr/>
          <a:lstStyle/>
          <a:p>
            <a:r>
              <a:rPr lang="fr-FR"/>
              <a:t>Cliquez sur l'icône pour ajouter un graphique</a:t>
            </a:r>
          </a:p>
        </p:txBody>
      </p:sp>
    </p:spTree>
    <p:extLst>
      <p:ext uri="{BB962C8B-B14F-4D97-AF65-F5344CB8AC3E}">
        <p14:creationId xmlns:p14="http://schemas.microsoft.com/office/powerpoint/2010/main" val="2044116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829DF172-12F0-D244-8F51-E16DC05073B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252000" y="252000"/>
            <a:ext cx="1440000" cy="1440000"/>
          </a:xfrm>
          <a:prstGeom prst="rect">
            <a:avLst/>
          </a:prstGeom>
        </p:spPr>
      </p:pic>
      <p:sp>
        <p:nvSpPr>
          <p:cNvPr id="11" name="Espace réservé du texte 10"/>
          <p:cNvSpPr>
            <a:spLocks noGrp="1"/>
          </p:cNvSpPr>
          <p:nvPr>
            <p:ph type="body" sz="quarter" idx="13" hasCustomPrompt="1"/>
          </p:nvPr>
        </p:nvSpPr>
        <p:spPr bwMode="gray">
          <a:xfrm>
            <a:off x="323850" y="2139702"/>
            <a:ext cx="8424000" cy="2293224"/>
          </a:xfrm>
        </p:spPr>
        <p:txBody>
          <a:bodyPr/>
          <a:lstStyle>
            <a:lvl1pPr>
              <a:lnSpc>
                <a:spcPct val="90000"/>
              </a:lnSpc>
              <a:spcAft>
                <a:spcPts val="0"/>
              </a:spcAft>
              <a:defRPr sz="3250" b="1" cap="all" baseline="0"/>
            </a:lvl1pPr>
            <a:lvl2pPr marL="92075" indent="0">
              <a:spcBef>
                <a:spcPts val="500"/>
              </a:spcBef>
              <a:spcAft>
                <a:spcPts val="0"/>
              </a:spcAft>
              <a:buNone/>
              <a:tabLst/>
              <a:defRPr sz="1850"/>
            </a:lvl2pPr>
          </a:lstStyle>
          <a:p>
            <a:pPr lvl="0"/>
            <a:r>
              <a:rPr lang="fr-FR" dirty="0"/>
              <a:t>Titre</a:t>
            </a:r>
          </a:p>
          <a:p>
            <a:pPr lvl="1"/>
            <a:r>
              <a:rPr lang="fr-FR" dirty="0"/>
              <a:t>Sous-titre</a:t>
            </a:r>
          </a:p>
        </p:txBody>
      </p:sp>
      <p:cxnSp>
        <p:nvCxnSpPr>
          <p:cNvPr id="12" name="Connecteur droit 11"/>
          <p:cNvCxnSpPr>
            <a:cxnSpLocks/>
          </p:cNvCxnSpPr>
          <p:nvPr/>
        </p:nvCxnSpPr>
        <p:spPr bwMode="gray">
          <a:xfrm>
            <a:off x="323850" y="47844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e la date 3">
            <a:extLst>
              <a:ext uri="{FF2B5EF4-FFF2-40B4-BE49-F238E27FC236}">
                <a16:creationId xmlns:a16="http://schemas.microsoft.com/office/drawing/2014/main" id="{C192E6B1-2CEB-FB47-B10B-D25D43DF8D96}"/>
              </a:ext>
            </a:extLst>
          </p:cNvPr>
          <p:cNvSpPr>
            <a:spLocks noGrp="1"/>
          </p:cNvSpPr>
          <p:nvPr>
            <p:ph type="dt" sz="half" idx="2"/>
          </p:nvPr>
        </p:nvSpPr>
        <p:spPr bwMode="gray">
          <a:xfrm>
            <a:off x="323850" y="4797631"/>
            <a:ext cx="1210435" cy="345869"/>
          </a:xfrm>
          <a:prstGeom prst="rect">
            <a:avLst/>
          </a:prstGeom>
        </p:spPr>
        <p:txBody>
          <a:bodyPr vert="horz" lIns="0" tIns="0" rIns="0" bIns="0" rtlCol="0" anchor="ctr" anchorCtr="0">
            <a:noAutofit/>
          </a:bodyPr>
          <a:lstStyle>
            <a:lvl1pPr algn="l">
              <a:defRPr sz="750" b="1">
                <a:solidFill>
                  <a:schemeClr val="tx1"/>
                </a:solidFill>
              </a:defRPr>
            </a:lvl1pPr>
          </a:lstStyle>
          <a:p>
            <a:fld id="{D7698221-35EF-134F-B87A-568DECC70F29}" type="datetime1">
              <a:rPr lang="fr-FR" cap="all" smtClean="0"/>
              <a:pPr/>
              <a:t>26/05/2021</a:t>
            </a:fld>
            <a:endParaRPr lang="fr-FR" cap="all" dirty="0"/>
          </a:p>
        </p:txBody>
      </p:sp>
      <p:sp>
        <p:nvSpPr>
          <p:cNvPr id="14" name="Espace réservé du numéro de diapositive 5">
            <a:extLst>
              <a:ext uri="{FF2B5EF4-FFF2-40B4-BE49-F238E27FC236}">
                <a16:creationId xmlns:a16="http://schemas.microsoft.com/office/drawing/2014/main" id="{0593ECE3-ACEF-7441-BABB-08F519CCE72F}"/>
              </a:ext>
            </a:extLst>
          </p:cNvPr>
          <p:cNvSpPr>
            <a:spLocks noGrp="1"/>
          </p:cNvSpPr>
          <p:nvPr>
            <p:ph type="sldNum" sz="quarter" idx="4"/>
          </p:nvPr>
        </p:nvSpPr>
        <p:spPr bwMode="gray">
          <a:xfrm>
            <a:off x="7398713"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
        <p:nvSpPr>
          <p:cNvPr id="16" name="Espace réservé du pied de page 4">
            <a:extLst>
              <a:ext uri="{FF2B5EF4-FFF2-40B4-BE49-F238E27FC236}">
                <a16:creationId xmlns:a16="http://schemas.microsoft.com/office/drawing/2014/main" id="{4D728EC0-9FC5-AB4E-B907-86A468EF1E2A}"/>
              </a:ext>
            </a:extLst>
          </p:cNvPr>
          <p:cNvSpPr>
            <a:spLocks noGrp="1"/>
          </p:cNvSpPr>
          <p:nvPr>
            <p:ph type="ftr" sz="quarter" idx="3"/>
          </p:nvPr>
        </p:nvSpPr>
        <p:spPr bwMode="gray">
          <a:xfrm>
            <a:off x="4067944" y="195486"/>
            <a:ext cx="4680769" cy="36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pic>
        <p:nvPicPr>
          <p:cNvPr id="15" name="Image 14">
            <a:extLst>
              <a:ext uri="{FF2B5EF4-FFF2-40B4-BE49-F238E27FC236}">
                <a16:creationId xmlns:a16="http://schemas.microsoft.com/office/drawing/2014/main" id="{0B5534E2-19C3-C848-AD92-C2BA62CED42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2057385" y="347482"/>
            <a:ext cx="2010556" cy="1154711"/>
          </a:xfrm>
          <a:prstGeom prst="rect">
            <a:avLst/>
          </a:prstGeom>
        </p:spPr>
      </p:pic>
    </p:spTree>
    <p:extLst>
      <p:ext uri="{BB962C8B-B14F-4D97-AF65-F5344CB8AC3E}">
        <p14:creationId xmlns:p14="http://schemas.microsoft.com/office/powerpoint/2010/main" val="278581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738000"/>
            <a:ext cx="9144000" cy="4443958"/>
          </a:xfrm>
          <a:solidFill>
            <a:schemeClr val="tx2"/>
          </a:solidFill>
        </p:spPr>
        <p:txBody>
          <a:bodyPr tIns="1080000" anchor="ctr" anchorCtr="0"/>
          <a:lstStyle>
            <a:lvl1pPr algn="ctr">
              <a:defRPr cap="all" baseline="0">
                <a:solidFill>
                  <a:schemeClr val="bg1"/>
                </a:solidFill>
              </a:defRPr>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7" name="Espace réservé de la date 3">
            <a:extLst>
              <a:ext uri="{FF2B5EF4-FFF2-40B4-BE49-F238E27FC236}">
                <a16:creationId xmlns:a16="http://schemas.microsoft.com/office/drawing/2014/main" id="{02A90153-98CB-E943-A611-AD9242F15601}"/>
              </a:ext>
            </a:extLst>
          </p:cNvPr>
          <p:cNvSpPr>
            <a:spLocks noGrp="1"/>
          </p:cNvSpPr>
          <p:nvPr>
            <p:ph type="dt" sz="half" idx="2"/>
          </p:nvPr>
        </p:nvSpPr>
        <p:spPr bwMode="gray">
          <a:xfrm>
            <a:off x="364285" y="4797631"/>
            <a:ext cx="1170000" cy="345869"/>
          </a:xfrm>
          <a:prstGeom prst="rect">
            <a:avLst/>
          </a:prstGeom>
        </p:spPr>
        <p:txBody>
          <a:bodyPr vert="horz" lIns="0" tIns="0" rIns="0" bIns="0" rtlCol="0" anchor="ctr" anchorCtr="0">
            <a:noAutofit/>
          </a:bodyPr>
          <a:lstStyle>
            <a:lvl1pPr algn="l">
              <a:defRPr sz="750" b="1">
                <a:solidFill>
                  <a:schemeClr val="bg1"/>
                </a:solidFill>
              </a:defRPr>
            </a:lvl1pPr>
          </a:lstStyle>
          <a:p>
            <a:fld id="{5F7325A3-5315-1B4B-A0D9-112471EB5837}" type="datetime1">
              <a:rPr lang="fr-FR" cap="all" smtClean="0"/>
              <a:pPr/>
              <a:t>26/05/2021</a:t>
            </a:fld>
            <a:endParaRPr lang="fr-FR" cap="all" dirty="0"/>
          </a:p>
        </p:txBody>
      </p:sp>
      <p:sp>
        <p:nvSpPr>
          <p:cNvPr id="2" name="Titre 1"/>
          <p:cNvSpPr>
            <a:spLocks noGrp="1"/>
          </p:cNvSpPr>
          <p:nvPr>
            <p:ph type="title" hasCustomPrompt="1"/>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396000" indent="-396000">
              <a:buFont typeface="+mj-lt"/>
              <a:buAutoNum type="arabicPeriod"/>
              <a:defRPr sz="3250">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id="{BE3965BE-3A81-1248-821F-39E8294A18F0}"/>
              </a:ext>
            </a:extLst>
          </p:cNvPr>
          <p:cNvSpPr>
            <a:spLocks noGrp="1"/>
          </p:cNvSpPr>
          <p:nvPr>
            <p:ph type="sldNum" sz="quarter" idx="4"/>
          </p:nvPr>
        </p:nvSpPr>
        <p:spPr bwMode="gray">
          <a:xfrm>
            <a:off x="7398713" y="4783500"/>
            <a:ext cx="1350000" cy="360000"/>
          </a:xfrm>
          <a:prstGeom prst="rect">
            <a:avLst/>
          </a:prstGeom>
        </p:spPr>
        <p:txBody>
          <a:bodyPr vert="horz" lIns="0" tIns="0" rIns="0" bIns="0" rtlCol="0" anchor="ctr" anchorCtr="0">
            <a:noAutofit/>
          </a:bodyPr>
          <a:lstStyle>
            <a:lvl1pPr algn="r">
              <a:defRPr sz="750" b="1">
                <a:solidFill>
                  <a:schemeClr val="bg1"/>
                </a:solidFill>
              </a:defRPr>
            </a:lvl1pPr>
          </a:lstStyle>
          <a:p>
            <a:fld id="{733122C9-A0B9-462F-8757-0847AD287B63}" type="slidenum">
              <a:rPr lang="fr-FR" smtClean="0"/>
              <a:pPr/>
              <a:t>‹N°›</a:t>
            </a:fld>
            <a:endParaRPr lang="fr-FR" dirty="0"/>
          </a:p>
        </p:txBody>
      </p:sp>
      <p:sp>
        <p:nvSpPr>
          <p:cNvPr id="11" name="Espace réservé du pied de page 4">
            <a:extLst>
              <a:ext uri="{FF2B5EF4-FFF2-40B4-BE49-F238E27FC236}">
                <a16:creationId xmlns:a16="http://schemas.microsoft.com/office/drawing/2014/main" id="{DCBACC69-485F-9F49-A64D-9385F9776EB4}"/>
              </a:ext>
            </a:extLst>
          </p:cNvPr>
          <p:cNvSpPr>
            <a:spLocks noGrp="1"/>
          </p:cNvSpPr>
          <p:nvPr>
            <p:ph type="ftr" sz="quarter" idx="3"/>
          </p:nvPr>
        </p:nvSpPr>
        <p:spPr bwMode="gray">
          <a:xfrm>
            <a:off x="2868782" y="195486"/>
            <a:ext cx="5879931" cy="36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Tree>
    <p:extLst>
      <p:ext uri="{BB962C8B-B14F-4D97-AF65-F5344CB8AC3E}">
        <p14:creationId xmlns:p14="http://schemas.microsoft.com/office/powerpoint/2010/main" val="107654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4EA19884-7A29-DC4E-9311-A62E54788E52}" type="datetime1">
              <a:rPr lang="fr-FR" smtClean="0"/>
              <a:t>26/05/2021</a:t>
            </a:fld>
            <a:endParaRPr lang="fr-FR" dirty="0"/>
          </a:p>
        </p:txBody>
      </p:sp>
      <p:sp>
        <p:nvSpPr>
          <p:cNvPr id="5" name="Espace réservé du pied de page 4"/>
          <p:cNvSpPr>
            <a:spLocks noGrp="1"/>
          </p:cNvSpPr>
          <p:nvPr>
            <p:ph type="ftr" sz="quarter" idx="11"/>
          </p:nvPr>
        </p:nvSpPr>
        <p:spPr bwMode="gray">
          <a:xfrm>
            <a:off x="720000" y="4371949"/>
            <a:ext cx="3240000" cy="447947"/>
          </a:xfrm>
        </p:spPr>
        <p:txBody>
          <a:bodyPr anchor="ctr" anchorCtr="0"/>
          <a:lstStyle>
            <a:lvl1pPr algn="l">
              <a:defRPr sz="1150"/>
            </a:lvl1pPr>
          </a:lstStyle>
          <a:p>
            <a:r>
              <a:rPr lang="fr-FR" dirty="0"/>
              <a:t>Intitulé de la direction/service</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10" name="Image 9">
            <a:extLst>
              <a:ext uri="{FF2B5EF4-FFF2-40B4-BE49-F238E27FC236}">
                <a16:creationId xmlns:a16="http://schemas.microsoft.com/office/drawing/2014/main" id="{753DF2B5-DDEC-9F4F-AC71-1D361A99EA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6228184" y="537849"/>
            <a:ext cx="2195813" cy="1261109"/>
          </a:xfrm>
          <a:prstGeom prst="rect">
            <a:avLst/>
          </a:prstGeom>
        </p:spPr>
      </p:pic>
      <p:pic>
        <p:nvPicPr>
          <p:cNvPr id="11" name="Image 10">
            <a:extLst>
              <a:ext uri="{FF2B5EF4-FFF2-40B4-BE49-F238E27FC236}">
                <a16:creationId xmlns:a16="http://schemas.microsoft.com/office/drawing/2014/main" id="{AA456506-B875-0447-AE4C-DB900904651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540000" y="360000"/>
            <a:ext cx="2700000" cy="2700000"/>
          </a:xfrm>
          <a:prstGeom prst="rect">
            <a:avLst/>
          </a:prstGeom>
        </p:spPr>
      </p:pic>
    </p:spTree>
    <p:extLst>
      <p:ext uri="{BB962C8B-B14F-4D97-AF65-F5344CB8AC3E}">
        <p14:creationId xmlns:p14="http://schemas.microsoft.com/office/powerpoint/2010/main" val="2127407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323850" y="1707654"/>
            <a:ext cx="8424863" cy="2952325"/>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5" name="Espace réservé du pied de page 4"/>
          <p:cNvSpPr>
            <a:spLocks noGrp="1"/>
          </p:cNvSpPr>
          <p:nvPr>
            <p:ph type="ftr" sz="quarter" idx="3"/>
          </p:nvPr>
        </p:nvSpPr>
        <p:spPr bwMode="gray">
          <a:xfrm>
            <a:off x="2868782" y="195486"/>
            <a:ext cx="5879931" cy="36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a:t>Intitulé de la direction/service</a:t>
            </a:r>
          </a:p>
        </p:txBody>
      </p:sp>
      <p:sp>
        <p:nvSpPr>
          <p:cNvPr id="6" name="Espace réservé du numéro de diapositive 5"/>
          <p:cNvSpPr>
            <a:spLocks noGrp="1"/>
          </p:cNvSpPr>
          <p:nvPr>
            <p:ph type="sldNum" sz="quarter" idx="4"/>
          </p:nvPr>
        </p:nvSpPr>
        <p:spPr bwMode="gray">
          <a:xfrm>
            <a:off x="7398713"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a:cxnSpLocks/>
          </p:cNvCxnSpPr>
          <p:nvPr/>
        </p:nvCxnSpPr>
        <p:spPr bwMode="gray">
          <a:xfrm>
            <a:off x="323850" y="47844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id="{59FB2B3E-557E-DB42-9DB7-D6A72FD3ABE4}"/>
              </a:ext>
            </a:extLst>
          </p:cNvPr>
          <p:cNvSpPr>
            <a:spLocks noGrp="1"/>
          </p:cNvSpPr>
          <p:nvPr>
            <p:ph type="title"/>
          </p:nvPr>
        </p:nvSpPr>
        <p:spPr>
          <a:xfrm>
            <a:off x="323850" y="682801"/>
            <a:ext cx="8424863" cy="539991"/>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id="{F8170561-5F7A-B046-81BE-E60E60355D4F}"/>
              </a:ext>
            </a:extLst>
          </p:cNvPr>
          <p:cNvSpPr>
            <a:spLocks noGrp="1"/>
          </p:cNvSpPr>
          <p:nvPr>
            <p:ph type="dt" sz="half" idx="2"/>
          </p:nvPr>
        </p:nvSpPr>
        <p:spPr>
          <a:xfrm>
            <a:off x="315703" y="4783500"/>
            <a:ext cx="2057400" cy="274637"/>
          </a:xfrm>
          <a:prstGeom prst="rect">
            <a:avLst/>
          </a:prstGeom>
        </p:spPr>
        <p:txBody>
          <a:bodyPr vert="horz" lIns="91440" tIns="45720" rIns="91440" bIns="45720" rtlCol="0" anchor="ctr"/>
          <a:lstStyle>
            <a:lvl1pPr algn="l">
              <a:defRPr sz="750" b="1">
                <a:solidFill>
                  <a:schemeClr val="tx1"/>
                </a:solidFill>
              </a:defRPr>
            </a:lvl1pPr>
          </a:lstStyle>
          <a:p>
            <a:fld id="{B858D49A-5A7A-574D-A0ED-52B5C1EFA876}" type="datetime1">
              <a:rPr lang="fr-FR" cap="all" smtClean="0"/>
              <a:pPr/>
              <a:t>26/05/2021</a:t>
            </a:fld>
            <a:endParaRPr lang="fr-FR" cap="all" dirty="0"/>
          </a:p>
        </p:txBody>
      </p:sp>
      <p:cxnSp>
        <p:nvCxnSpPr>
          <p:cNvPr id="9" name="Connecteur droit 8">
            <a:extLst>
              <a:ext uri="{FF2B5EF4-FFF2-40B4-BE49-F238E27FC236}">
                <a16:creationId xmlns:a16="http://schemas.microsoft.com/office/drawing/2014/main" id="{E071FEB6-0E77-DD46-9DA0-C52EF51FC7F3}"/>
              </a:ext>
            </a:extLst>
          </p:cNvPr>
          <p:cNvCxnSpPr/>
          <p:nvPr/>
        </p:nvCxnSpPr>
        <p:spPr bwMode="gray">
          <a:xfrm>
            <a:off x="360000" y="47844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Image 13">
            <a:extLst>
              <a:ext uri="{FF2B5EF4-FFF2-40B4-BE49-F238E27FC236}">
                <a16:creationId xmlns:a16="http://schemas.microsoft.com/office/drawing/2014/main" id="{5C7551C4-641A-D343-AA7E-79AE4711BFA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bwMode="gray">
          <a:xfrm>
            <a:off x="1172877" y="185732"/>
            <a:ext cx="606854" cy="348531"/>
          </a:xfrm>
          <a:prstGeom prst="rect">
            <a:avLst/>
          </a:prstGeom>
        </p:spPr>
      </p:pic>
      <p:pic>
        <p:nvPicPr>
          <p:cNvPr id="15" name="Image 14">
            <a:extLst>
              <a:ext uri="{FF2B5EF4-FFF2-40B4-BE49-F238E27FC236}">
                <a16:creationId xmlns:a16="http://schemas.microsoft.com/office/drawing/2014/main" id="{4921EE98-A0EA-AE49-A902-478042AA6CF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gray">
          <a:xfrm>
            <a:off x="288000" y="108000"/>
            <a:ext cx="540000" cy="540000"/>
          </a:xfrm>
          <a:prstGeom prst="rect">
            <a:avLst/>
          </a:prstGeom>
        </p:spPr>
      </p:pic>
    </p:spTree>
    <p:extLst>
      <p:ext uri="{BB962C8B-B14F-4D97-AF65-F5344CB8AC3E}">
        <p14:creationId xmlns:p14="http://schemas.microsoft.com/office/powerpoint/2010/main" val="3585928067"/>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Lst>
  <p:hf hdr="0"/>
  <p:txStyles>
    <p:title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p:titleStyle>
    <p:body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0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04D23D62-17A8-6547-AF6B-323A348324DB}" type="datetime1">
              <a:rPr lang="fr-FR" smtClean="0"/>
              <a:t>26/05/2021</a:t>
            </a:fld>
            <a:endParaRPr lang="fr-FR" dirty="0"/>
          </a:p>
        </p:txBody>
      </p:sp>
      <p:sp>
        <p:nvSpPr>
          <p:cNvPr id="8" name="Espace réservé du pied de page 7"/>
          <p:cNvSpPr>
            <a:spLocks noGrp="1"/>
          </p:cNvSpPr>
          <p:nvPr>
            <p:ph type="ftr" sz="quarter" idx="11"/>
          </p:nvPr>
        </p:nvSpPr>
        <p:spPr/>
        <p:txBody>
          <a:bodyPr/>
          <a:lstStyle/>
          <a:p>
            <a:r>
              <a:rPr lang="fr-FR" dirty="0"/>
              <a:t>Intitulé de la direction/service</a:t>
            </a:r>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dirty="0"/>
          </a:p>
        </p:txBody>
      </p:sp>
      <p:sp>
        <p:nvSpPr>
          <p:cNvPr id="6" name="Titre 5"/>
          <p:cNvSpPr>
            <a:spLocks noGrp="1"/>
          </p:cNvSpPr>
          <p:nvPr>
            <p:ph type="title"/>
          </p:nvPr>
        </p:nvSpPr>
        <p:spPr/>
        <p:txBody>
          <a:bodyPr/>
          <a:lstStyle/>
          <a:p>
            <a:r>
              <a:rPr lang="fr-FR" dirty="0" err="1"/>
              <a:t>t</a:t>
            </a:r>
            <a:endParaRPr lang="fr-FR" dirty="0"/>
          </a:p>
        </p:txBody>
      </p:sp>
      <p:pic>
        <p:nvPicPr>
          <p:cNvPr id="3" name="Image 2">
            <a:extLst>
              <a:ext uri="{FF2B5EF4-FFF2-40B4-BE49-F238E27FC236}">
                <a16:creationId xmlns:a16="http://schemas.microsoft.com/office/drawing/2014/main" id="{96F1D32E-A070-5044-9827-D3CF8193B6F8}"/>
              </a:ext>
            </a:extLst>
          </p:cNvPr>
          <p:cNvPicPr>
            <a:picLocks noChangeAspect="1"/>
          </p:cNvPicPr>
          <p:nvPr/>
        </p:nvPicPr>
        <p:blipFill>
          <a:blip r:embed="rId2"/>
          <a:stretch>
            <a:fillRect/>
          </a:stretch>
        </p:blipFill>
        <p:spPr>
          <a:xfrm>
            <a:off x="5515763" y="1635646"/>
            <a:ext cx="2859782" cy="2859782"/>
          </a:xfrm>
          <a:prstGeom prst="rect">
            <a:avLst/>
          </a:prstGeom>
        </p:spPr>
      </p:pic>
      <p:pic>
        <p:nvPicPr>
          <p:cNvPr id="5" name="Image 4">
            <a:extLst>
              <a:ext uri="{FF2B5EF4-FFF2-40B4-BE49-F238E27FC236}">
                <a16:creationId xmlns:a16="http://schemas.microsoft.com/office/drawing/2014/main" id="{4BCC78B1-70E8-6141-AC9C-8CD053D6333D}"/>
              </a:ext>
            </a:extLst>
          </p:cNvPr>
          <p:cNvPicPr>
            <a:picLocks noChangeAspect="1"/>
          </p:cNvPicPr>
          <p:nvPr/>
        </p:nvPicPr>
        <p:blipFill>
          <a:blip r:embed="rId3"/>
          <a:stretch>
            <a:fillRect/>
          </a:stretch>
        </p:blipFill>
        <p:spPr>
          <a:xfrm>
            <a:off x="2771800" y="1635646"/>
            <a:ext cx="2859782" cy="2859782"/>
          </a:xfrm>
          <a:prstGeom prst="rect">
            <a:avLst/>
          </a:prstGeom>
        </p:spPr>
      </p:pic>
    </p:spTree>
    <p:extLst>
      <p:ext uri="{BB962C8B-B14F-4D97-AF65-F5344CB8AC3E}">
        <p14:creationId xmlns:p14="http://schemas.microsoft.com/office/powerpoint/2010/main" val="624296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BBE627C-BEA7-5246-AC1C-78BC257407F7}"/>
              </a:ext>
            </a:extLst>
          </p:cNvPr>
          <p:cNvSpPr>
            <a:spLocks noGrp="1"/>
          </p:cNvSpPr>
          <p:nvPr>
            <p:ph type="sldNum" sz="quarter" idx="12"/>
          </p:nvPr>
        </p:nvSpPr>
        <p:spPr/>
        <p:txBody>
          <a:bodyPr/>
          <a:lstStyle/>
          <a:p>
            <a:fld id="{733122C9-A0B9-462F-8757-0847AD287B63}" type="slidenum">
              <a:rPr lang="fr-FR" smtClean="0"/>
              <a:pPr/>
              <a:t>10</a:t>
            </a:fld>
            <a:endParaRPr lang="fr-FR" dirty="0"/>
          </a:p>
        </p:txBody>
      </p:sp>
      <p:sp>
        <p:nvSpPr>
          <p:cNvPr id="6" name="Espace réservé de la date 5">
            <a:extLst>
              <a:ext uri="{FF2B5EF4-FFF2-40B4-BE49-F238E27FC236}">
                <a16:creationId xmlns:a16="http://schemas.microsoft.com/office/drawing/2014/main" id="{408DF94F-7EC8-514F-BD30-2DE91B813069}"/>
              </a:ext>
            </a:extLst>
          </p:cNvPr>
          <p:cNvSpPr>
            <a:spLocks noGrp="1"/>
          </p:cNvSpPr>
          <p:nvPr>
            <p:ph type="dt" sz="half" idx="2"/>
          </p:nvPr>
        </p:nvSpPr>
        <p:spPr/>
        <p:txBody>
          <a:bodyPr/>
          <a:lstStyle/>
          <a:p>
            <a:r>
              <a:rPr lang="fr-FR" cap="all" dirty="0"/>
              <a:t>2021</a:t>
            </a:r>
          </a:p>
        </p:txBody>
      </p:sp>
      <p:sp>
        <p:nvSpPr>
          <p:cNvPr id="9" name="Titre 8">
            <a:extLst>
              <a:ext uri="{FF2B5EF4-FFF2-40B4-BE49-F238E27FC236}">
                <a16:creationId xmlns:a16="http://schemas.microsoft.com/office/drawing/2014/main" id="{4803410A-B25D-634A-B8FB-9F3C11EC4A3A}"/>
              </a:ext>
            </a:extLst>
          </p:cNvPr>
          <p:cNvSpPr>
            <a:spLocks noGrp="1"/>
          </p:cNvSpPr>
          <p:nvPr>
            <p:ph type="title"/>
          </p:nvPr>
        </p:nvSpPr>
        <p:spPr>
          <a:xfrm>
            <a:off x="342459" y="1563638"/>
            <a:ext cx="5202976" cy="2808312"/>
          </a:xfrm>
        </p:spPr>
        <p:txBody>
          <a:bodyPr anchor="t">
            <a:noAutofit/>
          </a:bodyPr>
          <a:lstStyle/>
          <a:p>
            <a:r>
              <a:rPr lang="fr-FR" dirty="0"/>
              <a:t>👋 </a:t>
            </a:r>
            <a:r>
              <a:rPr lang="fr-FR" sz="1600" dirty="0"/>
              <a:t>Gardez à l’esprit</a:t>
            </a:r>
            <a:r>
              <a:rPr lang="fr-FR" sz="1600" b="0" dirty="0"/>
              <a:t>,</a:t>
            </a:r>
            <a:br>
              <a:rPr lang="fr-FR" sz="1600" b="0" dirty="0"/>
            </a:br>
            <a:r>
              <a:rPr lang="fr-FR" sz="1200" b="0" dirty="0"/>
              <a:t>que toutes ces données sont à mettre en perspective avec votre situation particulière dont vous pourrez discuter avec le praticien qui vous suit, ou avec des associations comme le CIANE (Collectif inter-associatif autour de la naissance).</a:t>
            </a:r>
            <a:br>
              <a:rPr lang="fr-FR" sz="1600" b="0" dirty="0"/>
            </a:br>
            <a:br>
              <a:rPr lang="fr-FR" sz="1600" b="0" dirty="0"/>
            </a:br>
            <a:br>
              <a:rPr lang="fr-FR" sz="1600" b="0" dirty="0"/>
            </a:br>
            <a:r>
              <a:rPr lang="fr-FR" sz="1600" dirty="0">
                <a:solidFill>
                  <a:srgbClr val="002395"/>
                </a:solidFill>
              </a:rPr>
              <a:t>Un projet de naissance, c'est bien plus qu'un ensemble d'indicateurs </a:t>
            </a:r>
            <a:r>
              <a:rPr lang="fr-FR" dirty="0"/>
              <a:t>😉</a:t>
            </a:r>
          </a:p>
        </p:txBody>
      </p:sp>
      <p:sp>
        <p:nvSpPr>
          <p:cNvPr id="8" name="Espace réservé du pied de page 7">
            <a:extLst>
              <a:ext uri="{FF2B5EF4-FFF2-40B4-BE49-F238E27FC236}">
                <a16:creationId xmlns:a16="http://schemas.microsoft.com/office/drawing/2014/main" id="{3AE78239-E735-BD40-B5CE-C66051BEF455}"/>
              </a:ext>
            </a:extLst>
          </p:cNvPr>
          <p:cNvSpPr>
            <a:spLocks noGrp="1"/>
          </p:cNvSpPr>
          <p:nvPr>
            <p:ph type="ftr" sz="quarter" idx="3"/>
          </p:nvPr>
        </p:nvSpPr>
        <p:spPr>
          <a:xfrm>
            <a:off x="2868782" y="195486"/>
            <a:ext cx="5879931" cy="360000"/>
          </a:xfrm>
        </p:spPr>
        <p:txBody>
          <a:bodyPr/>
          <a:lstStyle/>
          <a:p>
            <a:r>
              <a:rPr lang="fr-FR" sz="800" dirty="0">
                <a:solidFill>
                  <a:srgbClr val="7AB706"/>
                </a:solidFill>
              </a:rPr>
              <a:t>Les pratiques obstétricales en Île-de-France</a:t>
            </a:r>
          </a:p>
        </p:txBody>
      </p:sp>
      <p:pic>
        <p:nvPicPr>
          <p:cNvPr id="7" name="Image 6">
            <a:extLst>
              <a:ext uri="{FF2B5EF4-FFF2-40B4-BE49-F238E27FC236}">
                <a16:creationId xmlns:a16="http://schemas.microsoft.com/office/drawing/2014/main" id="{3E9A3C08-238F-004E-A18D-150AAC56D679}"/>
              </a:ext>
            </a:extLst>
          </p:cNvPr>
          <p:cNvPicPr>
            <a:picLocks noChangeAspect="1"/>
          </p:cNvPicPr>
          <p:nvPr/>
        </p:nvPicPr>
        <p:blipFill>
          <a:blip r:embed="rId2"/>
          <a:stretch>
            <a:fillRect/>
          </a:stretch>
        </p:blipFill>
        <p:spPr>
          <a:xfrm>
            <a:off x="5808747" y="1141859"/>
            <a:ext cx="2859782" cy="2859782"/>
          </a:xfrm>
          <a:prstGeom prst="rect">
            <a:avLst/>
          </a:prstGeom>
        </p:spPr>
      </p:pic>
    </p:spTree>
    <p:extLst>
      <p:ext uri="{BB962C8B-B14F-4D97-AF65-F5344CB8AC3E}">
        <p14:creationId xmlns:p14="http://schemas.microsoft.com/office/powerpoint/2010/main" val="273409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BBE627C-BEA7-5246-AC1C-78BC257407F7}"/>
              </a:ext>
            </a:extLst>
          </p:cNvPr>
          <p:cNvSpPr>
            <a:spLocks noGrp="1"/>
          </p:cNvSpPr>
          <p:nvPr>
            <p:ph type="sldNum" sz="quarter" idx="12"/>
          </p:nvPr>
        </p:nvSpPr>
        <p:spPr/>
        <p:txBody>
          <a:bodyPr/>
          <a:lstStyle/>
          <a:p>
            <a:fld id="{733122C9-A0B9-462F-8757-0847AD287B63}" type="slidenum">
              <a:rPr lang="fr-FR" smtClean="0"/>
              <a:pPr/>
              <a:t>11</a:t>
            </a:fld>
            <a:endParaRPr lang="fr-FR" dirty="0"/>
          </a:p>
        </p:txBody>
      </p:sp>
      <p:sp>
        <p:nvSpPr>
          <p:cNvPr id="6" name="Espace réservé de la date 5">
            <a:extLst>
              <a:ext uri="{FF2B5EF4-FFF2-40B4-BE49-F238E27FC236}">
                <a16:creationId xmlns:a16="http://schemas.microsoft.com/office/drawing/2014/main" id="{408DF94F-7EC8-514F-BD30-2DE91B813069}"/>
              </a:ext>
            </a:extLst>
          </p:cNvPr>
          <p:cNvSpPr>
            <a:spLocks noGrp="1"/>
          </p:cNvSpPr>
          <p:nvPr>
            <p:ph type="dt" sz="half" idx="2"/>
          </p:nvPr>
        </p:nvSpPr>
        <p:spPr/>
        <p:txBody>
          <a:bodyPr/>
          <a:lstStyle/>
          <a:p>
            <a:r>
              <a:rPr lang="fr-FR" cap="all" dirty="0"/>
              <a:t>2021</a:t>
            </a:r>
          </a:p>
        </p:txBody>
      </p:sp>
      <p:sp>
        <p:nvSpPr>
          <p:cNvPr id="8" name="Espace réservé du pied de page 7">
            <a:extLst>
              <a:ext uri="{FF2B5EF4-FFF2-40B4-BE49-F238E27FC236}">
                <a16:creationId xmlns:a16="http://schemas.microsoft.com/office/drawing/2014/main" id="{3AE78239-E735-BD40-B5CE-C66051BEF455}"/>
              </a:ext>
            </a:extLst>
          </p:cNvPr>
          <p:cNvSpPr>
            <a:spLocks noGrp="1"/>
          </p:cNvSpPr>
          <p:nvPr>
            <p:ph type="ftr" sz="quarter" idx="3"/>
          </p:nvPr>
        </p:nvSpPr>
        <p:spPr/>
        <p:txBody>
          <a:bodyPr/>
          <a:lstStyle/>
          <a:p>
            <a:r>
              <a:rPr lang="fr-FR" sz="800" dirty="0">
                <a:solidFill>
                  <a:srgbClr val="7AB706"/>
                </a:solidFill>
              </a:rPr>
              <a:t>Les pratiques obstétricales en Île-de-France</a:t>
            </a:r>
          </a:p>
        </p:txBody>
      </p:sp>
      <p:pic>
        <p:nvPicPr>
          <p:cNvPr id="16" name="Image 15">
            <a:extLst>
              <a:ext uri="{FF2B5EF4-FFF2-40B4-BE49-F238E27FC236}">
                <a16:creationId xmlns:a16="http://schemas.microsoft.com/office/drawing/2014/main" id="{A12E7646-E720-A142-B76A-192F3AC4A97E}"/>
              </a:ext>
            </a:extLst>
          </p:cNvPr>
          <p:cNvPicPr>
            <a:picLocks noChangeAspect="1"/>
          </p:cNvPicPr>
          <p:nvPr/>
        </p:nvPicPr>
        <p:blipFill>
          <a:blip r:embed="rId2"/>
          <a:srcRect/>
          <a:stretch/>
        </p:blipFill>
        <p:spPr>
          <a:xfrm>
            <a:off x="5936427" y="676393"/>
            <a:ext cx="1888006" cy="3819583"/>
          </a:xfrm>
          <a:prstGeom prst="rect">
            <a:avLst/>
          </a:prstGeom>
        </p:spPr>
      </p:pic>
      <p:pic>
        <p:nvPicPr>
          <p:cNvPr id="3" name="Image 2">
            <a:extLst>
              <a:ext uri="{FF2B5EF4-FFF2-40B4-BE49-F238E27FC236}">
                <a16:creationId xmlns:a16="http://schemas.microsoft.com/office/drawing/2014/main" id="{688422C6-19EF-6141-B823-EE4E73AFE3C9}"/>
              </a:ext>
            </a:extLst>
          </p:cNvPr>
          <p:cNvPicPr>
            <a:picLocks noChangeAspect="1"/>
          </p:cNvPicPr>
          <p:nvPr/>
        </p:nvPicPr>
        <p:blipFill>
          <a:blip r:embed="rId3"/>
          <a:srcRect/>
          <a:stretch/>
        </p:blipFill>
        <p:spPr>
          <a:xfrm>
            <a:off x="1413734" y="2447202"/>
            <a:ext cx="3489776" cy="471222"/>
          </a:xfrm>
          <a:prstGeom prst="rect">
            <a:avLst/>
          </a:prstGeom>
        </p:spPr>
      </p:pic>
      <p:sp>
        <p:nvSpPr>
          <p:cNvPr id="10" name="Titre 8">
            <a:extLst>
              <a:ext uri="{FF2B5EF4-FFF2-40B4-BE49-F238E27FC236}">
                <a16:creationId xmlns:a16="http://schemas.microsoft.com/office/drawing/2014/main" id="{AA0B9B3D-39F5-414F-AB2C-850388D3917C}"/>
              </a:ext>
            </a:extLst>
          </p:cNvPr>
          <p:cNvSpPr txBox="1">
            <a:spLocks/>
          </p:cNvSpPr>
          <p:nvPr/>
        </p:nvSpPr>
        <p:spPr>
          <a:xfrm>
            <a:off x="1342048" y="2055279"/>
            <a:ext cx="4464173" cy="345869"/>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1600" dirty="0">
                <a:solidFill>
                  <a:srgbClr val="7AB706"/>
                </a:solidFill>
              </a:rPr>
              <a:t>Rendez-vous sur</a:t>
            </a:r>
            <a:endParaRPr lang="fr-FR" sz="1600" b="0" dirty="0">
              <a:solidFill>
                <a:srgbClr val="7AB706"/>
              </a:solidFill>
            </a:endParaRPr>
          </a:p>
        </p:txBody>
      </p:sp>
    </p:spTree>
    <p:extLst>
      <p:ext uri="{BB962C8B-B14F-4D97-AF65-F5344CB8AC3E}">
        <p14:creationId xmlns:p14="http://schemas.microsoft.com/office/powerpoint/2010/main" val="3672562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6B541DB9-CBE0-D942-AF40-638D19B4F078}"/>
              </a:ext>
            </a:extLst>
          </p:cNvPr>
          <p:cNvSpPr>
            <a:spLocks noGrp="1"/>
          </p:cNvSpPr>
          <p:nvPr>
            <p:ph type="dt" sz="half" idx="10"/>
          </p:nvPr>
        </p:nvSpPr>
        <p:spPr/>
        <p:txBody>
          <a:bodyPr/>
          <a:lstStyle/>
          <a:p>
            <a:pPr algn="r"/>
            <a:fld id="{A7FAA981-6A9A-DE4E-8025-BF76DD408C7A}" type="datetime1">
              <a:rPr lang="fr-FR" cap="all" smtClean="0"/>
              <a:t>26/05/2021</a:t>
            </a:fld>
            <a:endParaRPr lang="fr-FR" cap="all" dirty="0"/>
          </a:p>
        </p:txBody>
      </p:sp>
      <p:sp>
        <p:nvSpPr>
          <p:cNvPr id="7" name="Espace réservé du pied de page 6">
            <a:extLst>
              <a:ext uri="{FF2B5EF4-FFF2-40B4-BE49-F238E27FC236}">
                <a16:creationId xmlns:a16="http://schemas.microsoft.com/office/drawing/2014/main" id="{56A6FF08-5240-EA4A-99F7-790E26E93ADD}"/>
              </a:ext>
            </a:extLst>
          </p:cNvPr>
          <p:cNvSpPr>
            <a:spLocks noGrp="1"/>
          </p:cNvSpPr>
          <p:nvPr>
            <p:ph type="ftr" sz="quarter" idx="11"/>
          </p:nvPr>
        </p:nvSpPr>
        <p:spPr/>
        <p:txBody>
          <a:bodyPr/>
          <a:lstStyle/>
          <a:p>
            <a:r>
              <a:rPr lang="fr-FR" dirty="0"/>
              <a:t>Intitulé de la direction/service</a:t>
            </a:r>
          </a:p>
        </p:txBody>
      </p:sp>
      <p:sp>
        <p:nvSpPr>
          <p:cNvPr id="2" name="Espace réservé du numéro de diapositive 1">
            <a:extLst>
              <a:ext uri="{FF2B5EF4-FFF2-40B4-BE49-F238E27FC236}">
                <a16:creationId xmlns:a16="http://schemas.microsoft.com/office/drawing/2014/main" id="{F09C574B-C106-A742-A6F7-1B7EBDA499CF}"/>
              </a:ext>
            </a:extLst>
          </p:cNvPr>
          <p:cNvSpPr>
            <a:spLocks noGrp="1"/>
          </p:cNvSpPr>
          <p:nvPr>
            <p:ph type="sldNum" sz="quarter" idx="12"/>
          </p:nvPr>
        </p:nvSpPr>
        <p:spPr/>
        <p:txBody>
          <a:bodyPr/>
          <a:lstStyle/>
          <a:p>
            <a:fld id="{733122C9-A0B9-462F-8757-0847AD287B63}" type="slidenum">
              <a:rPr lang="fr-FR" smtClean="0"/>
              <a:pPr/>
              <a:t>12</a:t>
            </a:fld>
            <a:endParaRPr lang="fr-FR" dirty="0"/>
          </a:p>
        </p:txBody>
      </p:sp>
      <p:sp>
        <p:nvSpPr>
          <p:cNvPr id="10" name="Titre 9">
            <a:extLst>
              <a:ext uri="{FF2B5EF4-FFF2-40B4-BE49-F238E27FC236}">
                <a16:creationId xmlns:a16="http://schemas.microsoft.com/office/drawing/2014/main" id="{3F687843-9CAA-4344-9ACB-74B175375C4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2D33651-3FEA-F742-832B-4635DFC00994}"/>
              </a:ext>
            </a:extLst>
          </p:cNvPr>
          <p:cNvPicPr>
            <a:picLocks noChangeAspect="1"/>
          </p:cNvPicPr>
          <p:nvPr/>
        </p:nvPicPr>
        <p:blipFill>
          <a:blip r:embed="rId2"/>
          <a:stretch>
            <a:fillRect/>
          </a:stretch>
        </p:blipFill>
        <p:spPr>
          <a:xfrm>
            <a:off x="5515763" y="1635646"/>
            <a:ext cx="2859782" cy="2859782"/>
          </a:xfrm>
          <a:prstGeom prst="rect">
            <a:avLst/>
          </a:prstGeom>
        </p:spPr>
      </p:pic>
      <p:pic>
        <p:nvPicPr>
          <p:cNvPr id="8" name="Image 7">
            <a:extLst>
              <a:ext uri="{FF2B5EF4-FFF2-40B4-BE49-F238E27FC236}">
                <a16:creationId xmlns:a16="http://schemas.microsoft.com/office/drawing/2014/main" id="{DB1092FF-40C3-FD4E-93D3-50A9C8FC77E2}"/>
              </a:ext>
            </a:extLst>
          </p:cNvPr>
          <p:cNvPicPr>
            <a:picLocks noChangeAspect="1"/>
          </p:cNvPicPr>
          <p:nvPr/>
        </p:nvPicPr>
        <p:blipFill>
          <a:blip r:embed="rId3"/>
          <a:stretch>
            <a:fillRect/>
          </a:stretch>
        </p:blipFill>
        <p:spPr>
          <a:xfrm>
            <a:off x="2771800" y="1635646"/>
            <a:ext cx="2859782" cy="2859782"/>
          </a:xfrm>
          <a:prstGeom prst="rect">
            <a:avLst/>
          </a:prstGeom>
        </p:spPr>
      </p:pic>
    </p:spTree>
    <p:extLst>
      <p:ext uri="{BB962C8B-B14F-4D97-AF65-F5344CB8AC3E}">
        <p14:creationId xmlns:p14="http://schemas.microsoft.com/office/powerpoint/2010/main" val="1299898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BBE627C-BEA7-5246-AC1C-78BC257407F7}"/>
              </a:ext>
            </a:extLst>
          </p:cNvPr>
          <p:cNvSpPr>
            <a:spLocks noGrp="1"/>
          </p:cNvSpPr>
          <p:nvPr>
            <p:ph type="sldNum" sz="quarter" idx="12"/>
          </p:nvPr>
        </p:nvSpPr>
        <p:spPr/>
        <p:txBody>
          <a:bodyPr/>
          <a:lstStyle/>
          <a:p>
            <a:fld id="{733122C9-A0B9-462F-8757-0847AD287B63}" type="slidenum">
              <a:rPr lang="fr-FR" smtClean="0"/>
              <a:pPr/>
              <a:t>2</a:t>
            </a:fld>
            <a:endParaRPr lang="fr-FR" dirty="0"/>
          </a:p>
        </p:txBody>
      </p:sp>
      <p:sp>
        <p:nvSpPr>
          <p:cNvPr id="6" name="Espace réservé de la date 5">
            <a:extLst>
              <a:ext uri="{FF2B5EF4-FFF2-40B4-BE49-F238E27FC236}">
                <a16:creationId xmlns:a16="http://schemas.microsoft.com/office/drawing/2014/main" id="{408DF94F-7EC8-514F-BD30-2DE91B813069}"/>
              </a:ext>
            </a:extLst>
          </p:cNvPr>
          <p:cNvSpPr>
            <a:spLocks noGrp="1"/>
          </p:cNvSpPr>
          <p:nvPr>
            <p:ph type="dt" sz="half" idx="2"/>
          </p:nvPr>
        </p:nvSpPr>
        <p:spPr/>
        <p:txBody>
          <a:bodyPr/>
          <a:lstStyle/>
          <a:p>
            <a:r>
              <a:rPr lang="fr-FR" cap="all" dirty="0"/>
              <a:t>2021</a:t>
            </a:r>
          </a:p>
        </p:txBody>
      </p:sp>
      <p:sp>
        <p:nvSpPr>
          <p:cNvPr id="9" name="Titre 8">
            <a:extLst>
              <a:ext uri="{FF2B5EF4-FFF2-40B4-BE49-F238E27FC236}">
                <a16:creationId xmlns:a16="http://schemas.microsoft.com/office/drawing/2014/main" id="{4803410A-B25D-634A-B8FB-9F3C11EC4A3A}"/>
              </a:ext>
            </a:extLst>
          </p:cNvPr>
          <p:cNvSpPr>
            <a:spLocks noGrp="1"/>
          </p:cNvSpPr>
          <p:nvPr>
            <p:ph type="title"/>
          </p:nvPr>
        </p:nvSpPr>
        <p:spPr>
          <a:xfrm>
            <a:off x="323851" y="2209691"/>
            <a:ext cx="4176142" cy="578635"/>
          </a:xfrm>
        </p:spPr>
        <p:txBody>
          <a:bodyPr anchor="t">
            <a:noAutofit/>
          </a:bodyPr>
          <a:lstStyle/>
          <a:p>
            <a:pPr>
              <a:lnSpc>
                <a:spcPct val="100000"/>
              </a:lnSpc>
            </a:pPr>
            <a:r>
              <a:rPr lang="fr-FR" sz="1200" b="0" dirty="0"/>
              <a:t>Vous avez des questions sur les actes médicaux pratiqués lors de l'accouchement ?</a:t>
            </a:r>
            <a:br>
              <a:rPr lang="fr-FR" sz="1200" dirty="0">
                <a:solidFill>
                  <a:schemeClr val="tx2">
                    <a:lumMod val="60000"/>
                    <a:lumOff val="40000"/>
                  </a:schemeClr>
                </a:solidFill>
              </a:rPr>
            </a:br>
            <a:endParaRPr lang="fr-FR" sz="1200" b="0" dirty="0"/>
          </a:p>
        </p:txBody>
      </p:sp>
      <p:sp>
        <p:nvSpPr>
          <p:cNvPr id="8" name="Espace réservé du pied de page 7">
            <a:extLst>
              <a:ext uri="{FF2B5EF4-FFF2-40B4-BE49-F238E27FC236}">
                <a16:creationId xmlns:a16="http://schemas.microsoft.com/office/drawing/2014/main" id="{3AE78239-E735-BD40-B5CE-C66051BEF455}"/>
              </a:ext>
            </a:extLst>
          </p:cNvPr>
          <p:cNvSpPr>
            <a:spLocks noGrp="1"/>
          </p:cNvSpPr>
          <p:nvPr>
            <p:ph type="ftr" sz="quarter" idx="3"/>
          </p:nvPr>
        </p:nvSpPr>
        <p:spPr/>
        <p:txBody>
          <a:bodyPr/>
          <a:lstStyle/>
          <a:p>
            <a:r>
              <a:rPr lang="fr-FR" sz="800" dirty="0">
                <a:solidFill>
                  <a:srgbClr val="7AB706"/>
                </a:solidFill>
              </a:rPr>
              <a:t>Les pratiques obstétricales en Île-de-France</a:t>
            </a:r>
          </a:p>
        </p:txBody>
      </p:sp>
      <p:pic>
        <p:nvPicPr>
          <p:cNvPr id="16" name="Image 15">
            <a:extLst>
              <a:ext uri="{FF2B5EF4-FFF2-40B4-BE49-F238E27FC236}">
                <a16:creationId xmlns:a16="http://schemas.microsoft.com/office/drawing/2014/main" id="{A12E7646-E720-A142-B76A-192F3AC4A97E}"/>
              </a:ext>
            </a:extLst>
          </p:cNvPr>
          <p:cNvPicPr>
            <a:picLocks noChangeAspect="1"/>
          </p:cNvPicPr>
          <p:nvPr/>
        </p:nvPicPr>
        <p:blipFill>
          <a:blip r:embed="rId2"/>
          <a:srcRect/>
          <a:stretch/>
        </p:blipFill>
        <p:spPr>
          <a:xfrm>
            <a:off x="5936427" y="676393"/>
            <a:ext cx="1888006" cy="3819583"/>
          </a:xfrm>
          <a:prstGeom prst="rect">
            <a:avLst/>
          </a:prstGeom>
        </p:spPr>
      </p:pic>
      <p:sp>
        <p:nvSpPr>
          <p:cNvPr id="17" name="Titre 8">
            <a:extLst>
              <a:ext uri="{FF2B5EF4-FFF2-40B4-BE49-F238E27FC236}">
                <a16:creationId xmlns:a16="http://schemas.microsoft.com/office/drawing/2014/main" id="{B69582F0-44B3-C34E-848E-5802963CF2FF}"/>
              </a:ext>
            </a:extLst>
          </p:cNvPr>
          <p:cNvSpPr txBox="1">
            <a:spLocks/>
          </p:cNvSpPr>
          <p:nvPr/>
        </p:nvSpPr>
        <p:spPr>
          <a:xfrm>
            <a:off x="323851" y="1563638"/>
            <a:ext cx="3888109" cy="1381514"/>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2000" dirty="0">
                <a:solidFill>
                  <a:srgbClr val="002395"/>
                </a:solidFill>
              </a:rPr>
              <a:t>Les pratiques obstétricales en Île-de-France</a:t>
            </a:r>
          </a:p>
        </p:txBody>
      </p:sp>
      <p:pic>
        <p:nvPicPr>
          <p:cNvPr id="3" name="Image 2">
            <a:extLst>
              <a:ext uri="{FF2B5EF4-FFF2-40B4-BE49-F238E27FC236}">
                <a16:creationId xmlns:a16="http://schemas.microsoft.com/office/drawing/2014/main" id="{688422C6-19EF-6141-B823-EE4E73AFE3C9}"/>
              </a:ext>
            </a:extLst>
          </p:cNvPr>
          <p:cNvPicPr>
            <a:picLocks noChangeAspect="1"/>
          </p:cNvPicPr>
          <p:nvPr/>
        </p:nvPicPr>
        <p:blipFill>
          <a:blip r:embed="rId3"/>
          <a:srcRect/>
          <a:stretch/>
        </p:blipFill>
        <p:spPr>
          <a:xfrm>
            <a:off x="395536" y="3323713"/>
            <a:ext cx="3489776" cy="471222"/>
          </a:xfrm>
          <a:prstGeom prst="rect">
            <a:avLst/>
          </a:prstGeom>
        </p:spPr>
      </p:pic>
      <p:sp>
        <p:nvSpPr>
          <p:cNvPr id="10" name="Titre 8">
            <a:extLst>
              <a:ext uri="{FF2B5EF4-FFF2-40B4-BE49-F238E27FC236}">
                <a16:creationId xmlns:a16="http://schemas.microsoft.com/office/drawing/2014/main" id="{AA0B9B3D-39F5-414F-AB2C-850388D3917C}"/>
              </a:ext>
            </a:extLst>
          </p:cNvPr>
          <p:cNvSpPr txBox="1">
            <a:spLocks/>
          </p:cNvSpPr>
          <p:nvPr/>
        </p:nvSpPr>
        <p:spPr>
          <a:xfrm>
            <a:off x="323850" y="2931790"/>
            <a:ext cx="4464173" cy="345869"/>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1600" dirty="0">
                <a:solidFill>
                  <a:srgbClr val="7AB706"/>
                </a:solidFill>
              </a:rPr>
              <a:t>Rendez-vous sur</a:t>
            </a:r>
            <a:endParaRPr lang="fr-FR" sz="1600" b="0" dirty="0">
              <a:solidFill>
                <a:srgbClr val="7AB706"/>
              </a:solidFill>
            </a:endParaRPr>
          </a:p>
        </p:txBody>
      </p:sp>
    </p:spTree>
    <p:extLst>
      <p:ext uri="{BB962C8B-B14F-4D97-AF65-F5344CB8AC3E}">
        <p14:creationId xmlns:p14="http://schemas.microsoft.com/office/powerpoint/2010/main" val="668177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BBE627C-BEA7-5246-AC1C-78BC257407F7}"/>
              </a:ext>
            </a:extLst>
          </p:cNvPr>
          <p:cNvSpPr>
            <a:spLocks noGrp="1"/>
          </p:cNvSpPr>
          <p:nvPr>
            <p:ph type="sldNum" sz="quarter" idx="12"/>
          </p:nvPr>
        </p:nvSpPr>
        <p:spPr/>
        <p:txBody>
          <a:bodyPr/>
          <a:lstStyle/>
          <a:p>
            <a:fld id="{733122C9-A0B9-462F-8757-0847AD287B63}" type="slidenum">
              <a:rPr lang="fr-FR" smtClean="0"/>
              <a:pPr/>
              <a:t>3</a:t>
            </a:fld>
            <a:endParaRPr lang="fr-FR" dirty="0"/>
          </a:p>
        </p:txBody>
      </p:sp>
      <p:sp>
        <p:nvSpPr>
          <p:cNvPr id="6" name="Espace réservé de la date 5">
            <a:extLst>
              <a:ext uri="{FF2B5EF4-FFF2-40B4-BE49-F238E27FC236}">
                <a16:creationId xmlns:a16="http://schemas.microsoft.com/office/drawing/2014/main" id="{408DF94F-7EC8-514F-BD30-2DE91B813069}"/>
              </a:ext>
            </a:extLst>
          </p:cNvPr>
          <p:cNvSpPr>
            <a:spLocks noGrp="1"/>
          </p:cNvSpPr>
          <p:nvPr>
            <p:ph type="dt" sz="half" idx="2"/>
          </p:nvPr>
        </p:nvSpPr>
        <p:spPr/>
        <p:txBody>
          <a:bodyPr/>
          <a:lstStyle/>
          <a:p>
            <a:r>
              <a:rPr lang="fr-FR" cap="all" dirty="0"/>
              <a:t>2021</a:t>
            </a:r>
          </a:p>
        </p:txBody>
      </p:sp>
      <p:sp>
        <p:nvSpPr>
          <p:cNvPr id="9" name="Titre 8">
            <a:extLst>
              <a:ext uri="{FF2B5EF4-FFF2-40B4-BE49-F238E27FC236}">
                <a16:creationId xmlns:a16="http://schemas.microsoft.com/office/drawing/2014/main" id="{4803410A-B25D-634A-B8FB-9F3C11EC4A3A}"/>
              </a:ext>
            </a:extLst>
          </p:cNvPr>
          <p:cNvSpPr>
            <a:spLocks noGrp="1"/>
          </p:cNvSpPr>
          <p:nvPr>
            <p:ph type="title"/>
          </p:nvPr>
        </p:nvSpPr>
        <p:spPr>
          <a:xfrm>
            <a:off x="323850" y="2499742"/>
            <a:ext cx="4248150" cy="432048"/>
          </a:xfrm>
        </p:spPr>
        <p:txBody>
          <a:bodyPr anchor="t">
            <a:noAutofit/>
          </a:bodyPr>
          <a:lstStyle/>
          <a:p>
            <a:pPr>
              <a:lnSpc>
                <a:spcPct val="100000"/>
              </a:lnSpc>
            </a:pPr>
            <a:r>
              <a:rPr lang="fr-FR" sz="1500" dirty="0">
                <a:solidFill>
                  <a:srgbClr val="002395"/>
                </a:solidFill>
              </a:rPr>
              <a:t>en Île-de-France</a:t>
            </a:r>
            <a:r>
              <a:rPr lang="fr-FR" sz="1500" b="0" dirty="0"/>
              <a:t> et </a:t>
            </a:r>
            <a:r>
              <a:rPr lang="fr-FR" sz="1500" dirty="0">
                <a:solidFill>
                  <a:srgbClr val="FF5C93"/>
                </a:solidFill>
              </a:rPr>
              <a:t>en France métropolitaine.</a:t>
            </a:r>
            <a:r>
              <a:rPr lang="fr-FR" sz="1500" b="0" dirty="0"/>
              <a:t> </a:t>
            </a:r>
            <a:br>
              <a:rPr lang="fr-FR" sz="1500" b="0" dirty="0"/>
            </a:br>
            <a:br>
              <a:rPr lang="fr-FR" sz="1500" b="0" dirty="0"/>
            </a:br>
            <a:r>
              <a:rPr lang="fr-FR" sz="1500" b="0" dirty="0"/>
              <a:t>Par exemple pour l’année 2020 :</a:t>
            </a:r>
          </a:p>
        </p:txBody>
      </p:sp>
      <p:sp>
        <p:nvSpPr>
          <p:cNvPr id="8" name="Espace réservé du pied de page 7">
            <a:extLst>
              <a:ext uri="{FF2B5EF4-FFF2-40B4-BE49-F238E27FC236}">
                <a16:creationId xmlns:a16="http://schemas.microsoft.com/office/drawing/2014/main" id="{3AE78239-E735-BD40-B5CE-C66051BEF455}"/>
              </a:ext>
            </a:extLst>
          </p:cNvPr>
          <p:cNvSpPr>
            <a:spLocks noGrp="1"/>
          </p:cNvSpPr>
          <p:nvPr>
            <p:ph type="ftr" sz="quarter" idx="3"/>
          </p:nvPr>
        </p:nvSpPr>
        <p:spPr>
          <a:xfrm>
            <a:off x="2868782" y="195486"/>
            <a:ext cx="5879931" cy="360000"/>
          </a:xfrm>
        </p:spPr>
        <p:txBody>
          <a:bodyPr/>
          <a:lstStyle/>
          <a:p>
            <a:r>
              <a:rPr lang="fr-FR" sz="800" dirty="0">
                <a:solidFill>
                  <a:srgbClr val="7AB706"/>
                </a:solidFill>
              </a:rPr>
              <a:t>Les pratiques obstétricales en Île-de-France</a:t>
            </a:r>
          </a:p>
        </p:txBody>
      </p:sp>
      <p:sp>
        <p:nvSpPr>
          <p:cNvPr id="17" name="Titre 8">
            <a:extLst>
              <a:ext uri="{FF2B5EF4-FFF2-40B4-BE49-F238E27FC236}">
                <a16:creationId xmlns:a16="http://schemas.microsoft.com/office/drawing/2014/main" id="{B69582F0-44B3-C34E-848E-5802963CF2FF}"/>
              </a:ext>
            </a:extLst>
          </p:cNvPr>
          <p:cNvSpPr txBox="1">
            <a:spLocks/>
          </p:cNvSpPr>
          <p:nvPr/>
        </p:nvSpPr>
        <p:spPr>
          <a:xfrm>
            <a:off x="323851" y="1923678"/>
            <a:ext cx="4248150" cy="576065"/>
          </a:xfrm>
          <a:prstGeom prst="rect">
            <a:avLst/>
          </a:prstGeom>
        </p:spPr>
        <p:txBody>
          <a:bodyPr vert="horz" lIns="91440" tIns="45720" rIns="91440" bIns="45720" rtlCol="0" anchor="ctr">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2000" dirty="0">
                <a:solidFill>
                  <a:srgbClr val="002395"/>
                </a:solidFill>
              </a:rPr>
              <a:t>Retrouvez des statistiques sur les pratiques obstétricales,</a:t>
            </a:r>
          </a:p>
        </p:txBody>
      </p:sp>
      <p:sp>
        <p:nvSpPr>
          <p:cNvPr id="10" name="Titre 8">
            <a:extLst>
              <a:ext uri="{FF2B5EF4-FFF2-40B4-BE49-F238E27FC236}">
                <a16:creationId xmlns:a16="http://schemas.microsoft.com/office/drawing/2014/main" id="{1C7881ED-7D13-354A-9F37-539BED31D2C6}"/>
              </a:ext>
            </a:extLst>
          </p:cNvPr>
          <p:cNvSpPr txBox="1">
            <a:spLocks/>
          </p:cNvSpPr>
          <p:nvPr/>
        </p:nvSpPr>
        <p:spPr>
          <a:xfrm>
            <a:off x="4427984" y="912222"/>
            <a:ext cx="1439838" cy="563367"/>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gn="r"/>
            <a:r>
              <a:rPr lang="fr-FR" sz="2000" dirty="0">
                <a:solidFill>
                  <a:srgbClr val="002395"/>
                </a:solidFill>
              </a:rPr>
              <a:t>167 791</a:t>
            </a:r>
          </a:p>
          <a:p>
            <a:pPr algn="r"/>
            <a:r>
              <a:rPr lang="fr-FR" sz="1400" dirty="0">
                <a:solidFill>
                  <a:srgbClr val="FF5C93"/>
                </a:solidFill>
              </a:rPr>
              <a:t>684 947</a:t>
            </a:r>
          </a:p>
        </p:txBody>
      </p:sp>
      <p:sp>
        <p:nvSpPr>
          <p:cNvPr id="11" name="Titre 8">
            <a:extLst>
              <a:ext uri="{FF2B5EF4-FFF2-40B4-BE49-F238E27FC236}">
                <a16:creationId xmlns:a16="http://schemas.microsoft.com/office/drawing/2014/main" id="{B752FC89-61AE-A440-81DF-7CC0519853C6}"/>
              </a:ext>
            </a:extLst>
          </p:cNvPr>
          <p:cNvSpPr txBox="1">
            <a:spLocks/>
          </p:cNvSpPr>
          <p:nvPr/>
        </p:nvSpPr>
        <p:spPr>
          <a:xfrm>
            <a:off x="4427984" y="1619880"/>
            <a:ext cx="1439838" cy="576066"/>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gn="r"/>
            <a:r>
              <a:rPr lang="fr-FR" sz="2000" dirty="0">
                <a:solidFill>
                  <a:srgbClr val="002395"/>
                </a:solidFill>
              </a:rPr>
              <a:t>77.1 %</a:t>
            </a:r>
          </a:p>
          <a:p>
            <a:pPr algn="r"/>
            <a:r>
              <a:rPr lang="fr-FR" sz="1400" dirty="0">
                <a:solidFill>
                  <a:srgbClr val="FF5C93"/>
                </a:solidFill>
              </a:rPr>
              <a:t>79.5 %</a:t>
            </a:r>
          </a:p>
        </p:txBody>
      </p:sp>
      <p:sp>
        <p:nvSpPr>
          <p:cNvPr id="13" name="Titre 8">
            <a:extLst>
              <a:ext uri="{FF2B5EF4-FFF2-40B4-BE49-F238E27FC236}">
                <a16:creationId xmlns:a16="http://schemas.microsoft.com/office/drawing/2014/main" id="{A7515752-EE06-FA43-A989-6B4F43646FDF}"/>
              </a:ext>
            </a:extLst>
          </p:cNvPr>
          <p:cNvSpPr txBox="1">
            <a:spLocks/>
          </p:cNvSpPr>
          <p:nvPr/>
        </p:nvSpPr>
        <p:spPr>
          <a:xfrm>
            <a:off x="4427984" y="2343308"/>
            <a:ext cx="1439838" cy="560809"/>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gn="r"/>
            <a:r>
              <a:rPr lang="fr-FR" sz="2000" dirty="0">
                <a:solidFill>
                  <a:srgbClr val="002395"/>
                </a:solidFill>
              </a:rPr>
              <a:t>82.2 %</a:t>
            </a:r>
          </a:p>
          <a:p>
            <a:pPr algn="r"/>
            <a:r>
              <a:rPr lang="fr-FR" sz="1400" dirty="0">
                <a:solidFill>
                  <a:srgbClr val="FF5C93"/>
                </a:solidFill>
              </a:rPr>
              <a:t>80.2 %</a:t>
            </a:r>
          </a:p>
        </p:txBody>
      </p:sp>
      <p:sp>
        <p:nvSpPr>
          <p:cNvPr id="14" name="Titre 8">
            <a:extLst>
              <a:ext uri="{FF2B5EF4-FFF2-40B4-BE49-F238E27FC236}">
                <a16:creationId xmlns:a16="http://schemas.microsoft.com/office/drawing/2014/main" id="{1BAF85AD-CF87-604F-AAE2-1DD01B856AC8}"/>
              </a:ext>
            </a:extLst>
          </p:cNvPr>
          <p:cNvSpPr txBox="1">
            <a:spLocks/>
          </p:cNvSpPr>
          <p:nvPr/>
        </p:nvSpPr>
        <p:spPr>
          <a:xfrm>
            <a:off x="4427984" y="3045596"/>
            <a:ext cx="1439838" cy="560809"/>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gn="r"/>
            <a:r>
              <a:rPr lang="fr-FR" sz="2000" dirty="0">
                <a:solidFill>
                  <a:srgbClr val="002395"/>
                </a:solidFill>
              </a:rPr>
              <a:t>22.9 %</a:t>
            </a:r>
          </a:p>
          <a:p>
            <a:pPr algn="r"/>
            <a:r>
              <a:rPr lang="fr-FR" sz="1400" dirty="0">
                <a:solidFill>
                  <a:srgbClr val="FF5C93"/>
                </a:solidFill>
              </a:rPr>
              <a:t>20.5 %</a:t>
            </a:r>
          </a:p>
        </p:txBody>
      </p:sp>
      <p:sp>
        <p:nvSpPr>
          <p:cNvPr id="15" name="Titre 8">
            <a:extLst>
              <a:ext uri="{FF2B5EF4-FFF2-40B4-BE49-F238E27FC236}">
                <a16:creationId xmlns:a16="http://schemas.microsoft.com/office/drawing/2014/main" id="{77343C69-592E-924C-8CA2-F001AA869C82}"/>
              </a:ext>
            </a:extLst>
          </p:cNvPr>
          <p:cNvSpPr txBox="1">
            <a:spLocks/>
          </p:cNvSpPr>
          <p:nvPr/>
        </p:nvSpPr>
        <p:spPr>
          <a:xfrm>
            <a:off x="4427984" y="3780781"/>
            <a:ext cx="1439838" cy="807193"/>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gn="r"/>
            <a:r>
              <a:rPr lang="fr-FR" sz="2000" dirty="0">
                <a:solidFill>
                  <a:srgbClr val="002395"/>
                </a:solidFill>
              </a:rPr>
              <a:t>201</a:t>
            </a:r>
          </a:p>
          <a:p>
            <a:pPr algn="r"/>
            <a:r>
              <a:rPr lang="fr-FR" sz="1400" dirty="0">
                <a:solidFill>
                  <a:srgbClr val="FF5C93"/>
                </a:solidFill>
              </a:rPr>
              <a:t>711</a:t>
            </a:r>
          </a:p>
        </p:txBody>
      </p:sp>
      <p:sp>
        <p:nvSpPr>
          <p:cNvPr id="16" name="Titre 8">
            <a:extLst>
              <a:ext uri="{FF2B5EF4-FFF2-40B4-BE49-F238E27FC236}">
                <a16:creationId xmlns:a16="http://schemas.microsoft.com/office/drawing/2014/main" id="{EB73E466-4751-EA4F-994A-D83F22363568}"/>
              </a:ext>
            </a:extLst>
          </p:cNvPr>
          <p:cNvSpPr txBox="1">
            <a:spLocks/>
          </p:cNvSpPr>
          <p:nvPr/>
        </p:nvSpPr>
        <p:spPr>
          <a:xfrm>
            <a:off x="5875784" y="946027"/>
            <a:ext cx="2728913" cy="432048"/>
          </a:xfrm>
          <a:prstGeom prst="rect">
            <a:avLst/>
          </a:prstGeom>
        </p:spPr>
        <p:txBody>
          <a:bodyPr vert="horz" lIns="91440" tIns="45720" rIns="91440" bIns="45720" rtlCol="0" anchor="ctr">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1200" dirty="0">
                <a:solidFill>
                  <a:srgbClr val="002395"/>
                </a:solidFill>
              </a:rPr>
              <a:t>accouchements</a:t>
            </a:r>
            <a:r>
              <a:rPr lang="fr-FR" sz="1200" b="0" dirty="0"/>
              <a:t> enregistrés dans les maternités.</a:t>
            </a:r>
          </a:p>
        </p:txBody>
      </p:sp>
      <p:sp>
        <p:nvSpPr>
          <p:cNvPr id="18" name="Titre 8">
            <a:extLst>
              <a:ext uri="{FF2B5EF4-FFF2-40B4-BE49-F238E27FC236}">
                <a16:creationId xmlns:a16="http://schemas.microsoft.com/office/drawing/2014/main" id="{188564B5-55D3-ED42-81A4-1FCEF9D23724}"/>
              </a:ext>
            </a:extLst>
          </p:cNvPr>
          <p:cNvSpPr txBox="1">
            <a:spLocks/>
          </p:cNvSpPr>
          <p:nvPr/>
        </p:nvSpPr>
        <p:spPr>
          <a:xfrm>
            <a:off x="5875784" y="1657227"/>
            <a:ext cx="2728913" cy="432048"/>
          </a:xfrm>
          <a:prstGeom prst="rect">
            <a:avLst/>
          </a:prstGeom>
        </p:spPr>
        <p:txBody>
          <a:bodyPr vert="horz" lIns="91440" tIns="45720" rIns="91440" bIns="45720" rtlCol="0" anchor="ctr">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1200" b="0" dirty="0"/>
              <a:t>d’accouchements</a:t>
            </a:r>
          </a:p>
          <a:p>
            <a:pPr>
              <a:lnSpc>
                <a:spcPct val="100000"/>
              </a:lnSpc>
            </a:pPr>
            <a:r>
              <a:rPr lang="fr-FR" sz="1200" dirty="0">
                <a:solidFill>
                  <a:srgbClr val="002395"/>
                </a:solidFill>
              </a:rPr>
              <a:t>par voie basse</a:t>
            </a:r>
            <a:r>
              <a:rPr lang="fr-FR" sz="1200" b="0" dirty="0"/>
              <a:t>. </a:t>
            </a:r>
          </a:p>
        </p:txBody>
      </p:sp>
      <p:sp>
        <p:nvSpPr>
          <p:cNvPr id="19" name="Titre 8">
            <a:extLst>
              <a:ext uri="{FF2B5EF4-FFF2-40B4-BE49-F238E27FC236}">
                <a16:creationId xmlns:a16="http://schemas.microsoft.com/office/drawing/2014/main" id="{97953AC3-300E-594D-BB8B-6D89FEE30673}"/>
              </a:ext>
            </a:extLst>
          </p:cNvPr>
          <p:cNvSpPr txBox="1">
            <a:spLocks/>
          </p:cNvSpPr>
          <p:nvPr/>
        </p:nvSpPr>
        <p:spPr>
          <a:xfrm>
            <a:off x="5875784" y="2381127"/>
            <a:ext cx="2728913" cy="432048"/>
          </a:xfrm>
          <a:prstGeom prst="rect">
            <a:avLst/>
          </a:prstGeom>
        </p:spPr>
        <p:txBody>
          <a:bodyPr vert="horz" lIns="91440" tIns="45720" rIns="91440" bIns="45720" rtlCol="0" anchor="ctr">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1200" b="0" dirty="0"/>
              <a:t>des accouchements</a:t>
            </a:r>
          </a:p>
          <a:p>
            <a:pPr>
              <a:lnSpc>
                <a:spcPct val="100000"/>
              </a:lnSpc>
            </a:pPr>
            <a:r>
              <a:rPr lang="fr-FR" sz="1200" dirty="0">
                <a:solidFill>
                  <a:srgbClr val="002395"/>
                </a:solidFill>
              </a:rPr>
              <a:t>par voie basse sous péridurale</a:t>
            </a:r>
            <a:r>
              <a:rPr lang="fr-FR" sz="1200" b="0" dirty="0"/>
              <a:t>.</a:t>
            </a:r>
          </a:p>
        </p:txBody>
      </p:sp>
      <p:sp>
        <p:nvSpPr>
          <p:cNvPr id="20" name="Titre 8">
            <a:extLst>
              <a:ext uri="{FF2B5EF4-FFF2-40B4-BE49-F238E27FC236}">
                <a16:creationId xmlns:a16="http://schemas.microsoft.com/office/drawing/2014/main" id="{64892F05-C0AF-2F43-8F5B-AF335DC36C1B}"/>
              </a:ext>
            </a:extLst>
          </p:cNvPr>
          <p:cNvSpPr txBox="1">
            <a:spLocks/>
          </p:cNvSpPr>
          <p:nvPr/>
        </p:nvSpPr>
        <p:spPr>
          <a:xfrm>
            <a:off x="5875784" y="3079627"/>
            <a:ext cx="2728913" cy="432048"/>
          </a:xfrm>
          <a:prstGeom prst="rect">
            <a:avLst/>
          </a:prstGeom>
        </p:spPr>
        <p:txBody>
          <a:bodyPr vert="horz" lIns="91440" tIns="45720" rIns="91440" bIns="45720" rtlCol="0" anchor="ctr">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1200" b="0" dirty="0"/>
              <a:t>d’accouchements</a:t>
            </a:r>
          </a:p>
          <a:p>
            <a:pPr>
              <a:lnSpc>
                <a:spcPct val="100000"/>
              </a:lnSpc>
            </a:pPr>
            <a:r>
              <a:rPr lang="fr-FR" sz="1200" dirty="0">
                <a:solidFill>
                  <a:srgbClr val="002395"/>
                </a:solidFill>
              </a:rPr>
              <a:t>par césarienne</a:t>
            </a:r>
            <a:r>
              <a:rPr lang="fr-FR" sz="1200" b="0" dirty="0"/>
              <a:t>, soit 1 sur 5.</a:t>
            </a:r>
          </a:p>
        </p:txBody>
      </p:sp>
      <p:sp>
        <p:nvSpPr>
          <p:cNvPr id="21" name="Titre 8">
            <a:extLst>
              <a:ext uri="{FF2B5EF4-FFF2-40B4-BE49-F238E27FC236}">
                <a16:creationId xmlns:a16="http://schemas.microsoft.com/office/drawing/2014/main" id="{38418C1D-C06B-D74B-8BB1-B6AF6BC5333B}"/>
              </a:ext>
            </a:extLst>
          </p:cNvPr>
          <p:cNvSpPr txBox="1">
            <a:spLocks/>
          </p:cNvSpPr>
          <p:nvPr/>
        </p:nvSpPr>
        <p:spPr>
          <a:xfrm>
            <a:off x="5875784" y="3809877"/>
            <a:ext cx="2728913" cy="432048"/>
          </a:xfrm>
          <a:prstGeom prst="rect">
            <a:avLst/>
          </a:prstGeom>
        </p:spPr>
        <p:txBody>
          <a:bodyPr vert="horz" lIns="91440" tIns="45720" rIns="91440" bIns="45720" rtlCol="0" anchor="ctr">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1200" b="0" dirty="0"/>
              <a:t>accouchements</a:t>
            </a:r>
          </a:p>
          <a:p>
            <a:pPr>
              <a:lnSpc>
                <a:spcPct val="100000"/>
              </a:lnSpc>
            </a:pPr>
            <a:r>
              <a:rPr lang="fr-FR" sz="1200" dirty="0">
                <a:solidFill>
                  <a:srgbClr val="002395"/>
                </a:solidFill>
              </a:rPr>
              <a:t>en maison de naissance</a:t>
            </a:r>
            <a:r>
              <a:rPr lang="fr-FR" sz="1200" b="0" dirty="0"/>
              <a:t>.</a:t>
            </a:r>
          </a:p>
        </p:txBody>
      </p:sp>
    </p:spTree>
    <p:extLst>
      <p:ext uri="{BB962C8B-B14F-4D97-AF65-F5344CB8AC3E}">
        <p14:creationId xmlns:p14="http://schemas.microsoft.com/office/powerpoint/2010/main" val="1092976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a:extLst>
              <a:ext uri="{FF2B5EF4-FFF2-40B4-BE49-F238E27FC236}">
                <a16:creationId xmlns:a16="http://schemas.microsoft.com/office/drawing/2014/main" id="{EFE12978-EA84-9947-BE64-7B5BB56ED52E}"/>
              </a:ext>
            </a:extLst>
          </p:cNvPr>
          <p:cNvPicPr>
            <a:picLocks noChangeAspect="1"/>
          </p:cNvPicPr>
          <p:nvPr/>
        </p:nvPicPr>
        <p:blipFill>
          <a:blip r:embed="rId2"/>
          <a:srcRect/>
          <a:stretch/>
        </p:blipFill>
        <p:spPr>
          <a:xfrm rot="20634870">
            <a:off x="5752514" y="1136588"/>
            <a:ext cx="1489978" cy="3014341"/>
          </a:xfrm>
          <a:prstGeom prst="rect">
            <a:avLst/>
          </a:prstGeom>
        </p:spPr>
      </p:pic>
      <p:sp>
        <p:nvSpPr>
          <p:cNvPr id="2" name="Espace réservé du numéro de diapositive 1">
            <a:extLst>
              <a:ext uri="{FF2B5EF4-FFF2-40B4-BE49-F238E27FC236}">
                <a16:creationId xmlns:a16="http://schemas.microsoft.com/office/drawing/2014/main" id="{FBBE627C-BEA7-5246-AC1C-78BC257407F7}"/>
              </a:ext>
            </a:extLst>
          </p:cNvPr>
          <p:cNvSpPr>
            <a:spLocks noGrp="1"/>
          </p:cNvSpPr>
          <p:nvPr>
            <p:ph type="sldNum" sz="quarter" idx="12"/>
          </p:nvPr>
        </p:nvSpPr>
        <p:spPr/>
        <p:txBody>
          <a:bodyPr/>
          <a:lstStyle/>
          <a:p>
            <a:fld id="{733122C9-A0B9-462F-8757-0847AD287B63}" type="slidenum">
              <a:rPr lang="fr-FR" smtClean="0"/>
              <a:pPr/>
              <a:t>4</a:t>
            </a:fld>
            <a:endParaRPr lang="fr-FR" dirty="0"/>
          </a:p>
        </p:txBody>
      </p:sp>
      <p:sp>
        <p:nvSpPr>
          <p:cNvPr id="6" name="Espace réservé de la date 5">
            <a:extLst>
              <a:ext uri="{FF2B5EF4-FFF2-40B4-BE49-F238E27FC236}">
                <a16:creationId xmlns:a16="http://schemas.microsoft.com/office/drawing/2014/main" id="{408DF94F-7EC8-514F-BD30-2DE91B813069}"/>
              </a:ext>
            </a:extLst>
          </p:cNvPr>
          <p:cNvSpPr>
            <a:spLocks noGrp="1"/>
          </p:cNvSpPr>
          <p:nvPr>
            <p:ph type="dt" sz="half" idx="2"/>
          </p:nvPr>
        </p:nvSpPr>
        <p:spPr/>
        <p:txBody>
          <a:bodyPr/>
          <a:lstStyle/>
          <a:p>
            <a:r>
              <a:rPr lang="fr-FR" cap="all" dirty="0"/>
              <a:t>2021</a:t>
            </a:r>
          </a:p>
        </p:txBody>
      </p:sp>
      <p:sp>
        <p:nvSpPr>
          <p:cNvPr id="9" name="Titre 8">
            <a:extLst>
              <a:ext uri="{FF2B5EF4-FFF2-40B4-BE49-F238E27FC236}">
                <a16:creationId xmlns:a16="http://schemas.microsoft.com/office/drawing/2014/main" id="{4803410A-B25D-634A-B8FB-9F3C11EC4A3A}"/>
              </a:ext>
            </a:extLst>
          </p:cNvPr>
          <p:cNvSpPr>
            <a:spLocks noGrp="1"/>
          </p:cNvSpPr>
          <p:nvPr>
            <p:ph type="title"/>
          </p:nvPr>
        </p:nvSpPr>
        <p:spPr>
          <a:xfrm>
            <a:off x="323850" y="2121613"/>
            <a:ext cx="4292336" cy="1108480"/>
          </a:xfrm>
        </p:spPr>
        <p:txBody>
          <a:bodyPr anchor="t">
            <a:noAutofit/>
          </a:bodyPr>
          <a:lstStyle/>
          <a:p>
            <a:pPr>
              <a:lnSpc>
                <a:spcPct val="100000"/>
              </a:lnSpc>
            </a:pPr>
            <a:r>
              <a:rPr lang="fr-FR" sz="1200" b="0" dirty="0"/>
              <a:t>• Combien de femmes </a:t>
            </a:r>
            <a:r>
              <a:rPr lang="fr-FR" sz="1200" dirty="0">
                <a:solidFill>
                  <a:srgbClr val="002395"/>
                </a:solidFill>
              </a:rPr>
              <a:t>accouchent par voie basse</a:t>
            </a:r>
            <a:r>
              <a:rPr lang="fr-FR" sz="1200" b="0" dirty="0"/>
              <a:t> par rapport au </a:t>
            </a:r>
            <a:r>
              <a:rPr lang="fr-FR" sz="1200" dirty="0">
                <a:solidFill>
                  <a:srgbClr val="002395"/>
                </a:solidFill>
              </a:rPr>
              <a:t>nombre de césariennes</a:t>
            </a:r>
            <a:r>
              <a:rPr lang="fr-FR" sz="1200" b="0" dirty="0">
                <a:solidFill>
                  <a:srgbClr val="002395"/>
                </a:solidFill>
              </a:rPr>
              <a:t> </a:t>
            </a:r>
            <a:r>
              <a:rPr lang="fr-FR" sz="1200" b="0" dirty="0"/>
              <a:t>pratiquées ?</a:t>
            </a:r>
            <a:br>
              <a:rPr lang="fr-FR" sz="1200" b="0" dirty="0"/>
            </a:br>
            <a:br>
              <a:rPr lang="fr-FR" sz="1200" b="0" dirty="0"/>
            </a:br>
            <a:r>
              <a:rPr lang="fr-FR" sz="1200" b="0" dirty="0"/>
              <a:t>• </a:t>
            </a:r>
            <a:r>
              <a:rPr lang="fr-FR" sz="1200" dirty="0">
                <a:solidFill>
                  <a:srgbClr val="002395"/>
                </a:solidFill>
              </a:rPr>
              <a:t>Combien d'épisiotomies sont pratiquées </a:t>
            </a:r>
            <a:r>
              <a:rPr lang="fr-FR" sz="1200" b="0" dirty="0"/>
              <a:t>pour le premier accouchement et les accouchements suivants ?</a:t>
            </a:r>
          </a:p>
        </p:txBody>
      </p:sp>
      <p:sp>
        <p:nvSpPr>
          <p:cNvPr id="8" name="Espace réservé du pied de page 7">
            <a:extLst>
              <a:ext uri="{FF2B5EF4-FFF2-40B4-BE49-F238E27FC236}">
                <a16:creationId xmlns:a16="http://schemas.microsoft.com/office/drawing/2014/main" id="{3AE78239-E735-BD40-B5CE-C66051BEF455}"/>
              </a:ext>
            </a:extLst>
          </p:cNvPr>
          <p:cNvSpPr>
            <a:spLocks noGrp="1"/>
          </p:cNvSpPr>
          <p:nvPr>
            <p:ph type="ftr" sz="quarter" idx="3"/>
          </p:nvPr>
        </p:nvSpPr>
        <p:spPr/>
        <p:txBody>
          <a:bodyPr/>
          <a:lstStyle/>
          <a:p>
            <a:r>
              <a:rPr lang="fr-FR" sz="800" dirty="0">
                <a:solidFill>
                  <a:srgbClr val="7AB706"/>
                </a:solidFill>
              </a:rPr>
              <a:t>Les pratiques obstétricales en Île-de-France</a:t>
            </a:r>
          </a:p>
        </p:txBody>
      </p:sp>
      <p:sp>
        <p:nvSpPr>
          <p:cNvPr id="17" name="Titre 8">
            <a:extLst>
              <a:ext uri="{FF2B5EF4-FFF2-40B4-BE49-F238E27FC236}">
                <a16:creationId xmlns:a16="http://schemas.microsoft.com/office/drawing/2014/main" id="{B69582F0-44B3-C34E-848E-5802963CF2FF}"/>
              </a:ext>
            </a:extLst>
          </p:cNvPr>
          <p:cNvSpPr txBox="1">
            <a:spLocks/>
          </p:cNvSpPr>
          <p:nvPr/>
        </p:nvSpPr>
        <p:spPr>
          <a:xfrm>
            <a:off x="323850" y="1501901"/>
            <a:ext cx="4824214" cy="429142"/>
          </a:xfrm>
          <a:prstGeom prst="rect">
            <a:avLst/>
          </a:prstGeom>
        </p:spPr>
        <p:txBody>
          <a:bodyPr vert="horz" lIns="91440" tIns="45720" rIns="91440" bIns="45720" rtlCol="0" anchor="ctr">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2000" dirty="0">
                <a:solidFill>
                  <a:srgbClr val="002395"/>
                </a:solidFill>
              </a:rPr>
              <a:t>Découvrez les pratiques obstétricales de la maternité de votre choix.</a:t>
            </a:r>
          </a:p>
        </p:txBody>
      </p:sp>
      <p:pic>
        <p:nvPicPr>
          <p:cNvPr id="12" name="Image 11">
            <a:extLst>
              <a:ext uri="{FF2B5EF4-FFF2-40B4-BE49-F238E27FC236}">
                <a16:creationId xmlns:a16="http://schemas.microsoft.com/office/drawing/2014/main" id="{030E6FB5-798B-C642-B620-1139D2B31462}"/>
              </a:ext>
            </a:extLst>
          </p:cNvPr>
          <p:cNvPicPr>
            <a:picLocks noChangeAspect="1"/>
          </p:cNvPicPr>
          <p:nvPr/>
        </p:nvPicPr>
        <p:blipFill>
          <a:blip r:embed="rId3"/>
          <a:srcRect/>
          <a:stretch/>
        </p:blipFill>
        <p:spPr>
          <a:xfrm>
            <a:off x="6876256" y="686114"/>
            <a:ext cx="1888006" cy="3819582"/>
          </a:xfrm>
          <a:prstGeom prst="rect">
            <a:avLst/>
          </a:prstGeom>
        </p:spPr>
      </p:pic>
      <p:sp>
        <p:nvSpPr>
          <p:cNvPr id="13" name="Titre 8">
            <a:extLst>
              <a:ext uri="{FF2B5EF4-FFF2-40B4-BE49-F238E27FC236}">
                <a16:creationId xmlns:a16="http://schemas.microsoft.com/office/drawing/2014/main" id="{3195D7FD-4ED8-3546-B24D-881179F021F2}"/>
              </a:ext>
            </a:extLst>
          </p:cNvPr>
          <p:cNvSpPr txBox="1">
            <a:spLocks/>
          </p:cNvSpPr>
          <p:nvPr/>
        </p:nvSpPr>
        <p:spPr>
          <a:xfrm>
            <a:off x="381432" y="3364836"/>
            <a:ext cx="4406592" cy="1007114"/>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1200" b="0" dirty="0">
                <a:solidFill>
                  <a:srgbClr val="639604"/>
                </a:solidFill>
              </a:rPr>
              <a:t>       Depuis la </a:t>
            </a:r>
            <a:r>
              <a:rPr lang="fr-FR" sz="1200" dirty="0">
                <a:solidFill>
                  <a:srgbClr val="639604"/>
                </a:solidFill>
              </a:rPr>
              <a:t>carte des maternités</a:t>
            </a:r>
            <a:r>
              <a:rPr lang="fr-FR" sz="1200" b="0" dirty="0">
                <a:solidFill>
                  <a:srgbClr val="639604"/>
                </a:solidFill>
              </a:rPr>
              <a:t>, sélectionnez la maternité de votre choix et accédez à sa fiche.</a:t>
            </a:r>
          </a:p>
        </p:txBody>
      </p:sp>
      <p:grpSp>
        <p:nvGrpSpPr>
          <p:cNvPr id="11" name="Groupe 10">
            <a:extLst>
              <a:ext uri="{FF2B5EF4-FFF2-40B4-BE49-F238E27FC236}">
                <a16:creationId xmlns:a16="http://schemas.microsoft.com/office/drawing/2014/main" id="{3CDA6122-1294-AF45-B65C-08A041EBD039}"/>
              </a:ext>
            </a:extLst>
          </p:cNvPr>
          <p:cNvGrpSpPr/>
          <p:nvPr/>
        </p:nvGrpSpPr>
        <p:grpSpPr>
          <a:xfrm>
            <a:off x="5921269" y="2667551"/>
            <a:ext cx="414174" cy="535001"/>
            <a:chOff x="5900444" y="2612008"/>
            <a:chExt cx="414174" cy="535001"/>
          </a:xfrm>
        </p:grpSpPr>
        <p:sp>
          <p:nvSpPr>
            <p:cNvPr id="21" name="Ellipse 20">
              <a:extLst>
                <a:ext uri="{FF2B5EF4-FFF2-40B4-BE49-F238E27FC236}">
                  <a16:creationId xmlns:a16="http://schemas.microsoft.com/office/drawing/2014/main" id="{CC03EAF7-A458-E34C-8AF8-10339F3CF3CF}"/>
                </a:ext>
              </a:extLst>
            </p:cNvPr>
            <p:cNvSpPr/>
            <p:nvPr/>
          </p:nvSpPr>
          <p:spPr>
            <a:xfrm>
              <a:off x="5980046" y="2612008"/>
              <a:ext cx="167143" cy="167143"/>
            </a:xfrm>
            <a:prstGeom prst="ellipse">
              <a:avLst/>
            </a:prstGeom>
            <a:solidFill>
              <a:srgbClr val="7AB706">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70C0"/>
                </a:solidFill>
              </a:endParaRPr>
            </a:p>
          </p:txBody>
        </p:sp>
        <p:pic>
          <p:nvPicPr>
            <p:cNvPr id="10" name="Image 9">
              <a:extLst>
                <a:ext uri="{FF2B5EF4-FFF2-40B4-BE49-F238E27FC236}">
                  <a16:creationId xmlns:a16="http://schemas.microsoft.com/office/drawing/2014/main" id="{E4CFA9D3-0248-6643-9D64-96EC43AEDB08}"/>
                </a:ext>
              </a:extLst>
            </p:cNvPr>
            <p:cNvPicPr>
              <a:picLocks noChangeAspect="1"/>
            </p:cNvPicPr>
            <p:nvPr/>
          </p:nvPicPr>
          <p:blipFill>
            <a:blip r:embed="rId4">
              <a:alphaModFix/>
            </a:blip>
            <a:stretch>
              <a:fillRect/>
            </a:stretch>
          </p:blipFill>
          <p:spPr>
            <a:xfrm>
              <a:off x="5900444" y="2666567"/>
              <a:ext cx="414174" cy="480442"/>
            </a:xfrm>
            <a:prstGeom prst="rect">
              <a:avLst/>
            </a:prstGeom>
          </p:spPr>
        </p:pic>
      </p:grpSp>
      <p:pic>
        <p:nvPicPr>
          <p:cNvPr id="24" name="Image 23">
            <a:extLst>
              <a:ext uri="{FF2B5EF4-FFF2-40B4-BE49-F238E27FC236}">
                <a16:creationId xmlns:a16="http://schemas.microsoft.com/office/drawing/2014/main" id="{20E1DCBD-4A76-5E42-9105-4AD2FDFFCFFB}"/>
              </a:ext>
            </a:extLst>
          </p:cNvPr>
          <p:cNvPicPr>
            <a:picLocks noChangeAspect="1"/>
          </p:cNvPicPr>
          <p:nvPr/>
        </p:nvPicPr>
        <p:blipFill>
          <a:blip r:embed="rId4">
            <a:alphaModFix/>
          </a:blip>
          <a:stretch>
            <a:fillRect/>
          </a:stretch>
        </p:blipFill>
        <p:spPr>
          <a:xfrm rot="5400000">
            <a:off x="485716" y="3344815"/>
            <a:ext cx="227146" cy="263489"/>
          </a:xfrm>
          <a:prstGeom prst="rect">
            <a:avLst/>
          </a:prstGeom>
        </p:spPr>
      </p:pic>
    </p:spTree>
    <p:extLst>
      <p:ext uri="{BB962C8B-B14F-4D97-AF65-F5344CB8AC3E}">
        <p14:creationId xmlns:p14="http://schemas.microsoft.com/office/powerpoint/2010/main" val="63124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BBE627C-BEA7-5246-AC1C-78BC257407F7}"/>
              </a:ext>
            </a:extLst>
          </p:cNvPr>
          <p:cNvSpPr>
            <a:spLocks noGrp="1"/>
          </p:cNvSpPr>
          <p:nvPr>
            <p:ph type="sldNum" sz="quarter" idx="12"/>
          </p:nvPr>
        </p:nvSpPr>
        <p:spPr>
          <a:xfrm>
            <a:off x="7308304" y="4780115"/>
            <a:ext cx="1350000" cy="360000"/>
          </a:xfrm>
        </p:spPr>
        <p:txBody>
          <a:bodyPr/>
          <a:lstStyle/>
          <a:p>
            <a:fld id="{733122C9-A0B9-462F-8757-0847AD287B63}" type="slidenum">
              <a:rPr lang="fr-FR" smtClean="0"/>
              <a:pPr/>
              <a:t>5</a:t>
            </a:fld>
            <a:endParaRPr lang="fr-FR" dirty="0"/>
          </a:p>
        </p:txBody>
      </p:sp>
      <p:sp>
        <p:nvSpPr>
          <p:cNvPr id="6" name="Espace réservé de la date 5">
            <a:extLst>
              <a:ext uri="{FF2B5EF4-FFF2-40B4-BE49-F238E27FC236}">
                <a16:creationId xmlns:a16="http://schemas.microsoft.com/office/drawing/2014/main" id="{408DF94F-7EC8-514F-BD30-2DE91B813069}"/>
              </a:ext>
            </a:extLst>
          </p:cNvPr>
          <p:cNvSpPr>
            <a:spLocks noGrp="1"/>
          </p:cNvSpPr>
          <p:nvPr>
            <p:ph type="dt" sz="half" idx="2"/>
          </p:nvPr>
        </p:nvSpPr>
        <p:spPr/>
        <p:txBody>
          <a:bodyPr/>
          <a:lstStyle/>
          <a:p>
            <a:r>
              <a:rPr lang="fr-FR" cap="all" dirty="0"/>
              <a:t>2021</a:t>
            </a:r>
          </a:p>
        </p:txBody>
      </p:sp>
      <p:sp>
        <p:nvSpPr>
          <p:cNvPr id="9" name="Titre 8">
            <a:extLst>
              <a:ext uri="{FF2B5EF4-FFF2-40B4-BE49-F238E27FC236}">
                <a16:creationId xmlns:a16="http://schemas.microsoft.com/office/drawing/2014/main" id="{4803410A-B25D-634A-B8FB-9F3C11EC4A3A}"/>
              </a:ext>
            </a:extLst>
          </p:cNvPr>
          <p:cNvSpPr>
            <a:spLocks noGrp="1"/>
          </p:cNvSpPr>
          <p:nvPr>
            <p:ph type="title"/>
          </p:nvPr>
        </p:nvSpPr>
        <p:spPr>
          <a:xfrm>
            <a:off x="323850" y="2712859"/>
            <a:ext cx="4104134" cy="792088"/>
          </a:xfrm>
        </p:spPr>
        <p:txBody>
          <a:bodyPr anchor="t">
            <a:noAutofit/>
          </a:bodyPr>
          <a:lstStyle/>
          <a:p>
            <a:pPr>
              <a:lnSpc>
                <a:spcPct val="100000"/>
              </a:lnSpc>
            </a:pPr>
            <a:r>
              <a:rPr lang="fr-FR" sz="1200" b="0" dirty="0"/>
              <a:t>Au-delà de la proximité géographique, le choix d’une maternité se fait aussi au regard de votre situation médicale et personnelle.</a:t>
            </a:r>
          </a:p>
        </p:txBody>
      </p:sp>
      <p:sp>
        <p:nvSpPr>
          <p:cNvPr id="8" name="Espace réservé du pied de page 7">
            <a:extLst>
              <a:ext uri="{FF2B5EF4-FFF2-40B4-BE49-F238E27FC236}">
                <a16:creationId xmlns:a16="http://schemas.microsoft.com/office/drawing/2014/main" id="{3AE78239-E735-BD40-B5CE-C66051BEF455}"/>
              </a:ext>
            </a:extLst>
          </p:cNvPr>
          <p:cNvSpPr>
            <a:spLocks noGrp="1"/>
          </p:cNvSpPr>
          <p:nvPr>
            <p:ph type="ftr" sz="quarter" idx="3"/>
          </p:nvPr>
        </p:nvSpPr>
        <p:spPr/>
        <p:txBody>
          <a:bodyPr/>
          <a:lstStyle/>
          <a:p>
            <a:r>
              <a:rPr lang="fr-FR" sz="800" dirty="0">
                <a:solidFill>
                  <a:srgbClr val="7AB706"/>
                </a:solidFill>
              </a:rPr>
              <a:t>Les pratiques obstétricales en Île-de-France</a:t>
            </a:r>
          </a:p>
        </p:txBody>
      </p:sp>
      <p:sp>
        <p:nvSpPr>
          <p:cNvPr id="17" name="Titre 8">
            <a:extLst>
              <a:ext uri="{FF2B5EF4-FFF2-40B4-BE49-F238E27FC236}">
                <a16:creationId xmlns:a16="http://schemas.microsoft.com/office/drawing/2014/main" id="{B69582F0-44B3-C34E-848E-5802963CF2FF}"/>
              </a:ext>
            </a:extLst>
          </p:cNvPr>
          <p:cNvSpPr txBox="1">
            <a:spLocks/>
          </p:cNvSpPr>
          <p:nvPr/>
        </p:nvSpPr>
        <p:spPr>
          <a:xfrm>
            <a:off x="323851" y="2139702"/>
            <a:ext cx="4032125" cy="429142"/>
          </a:xfrm>
          <a:prstGeom prst="rect">
            <a:avLst/>
          </a:prstGeom>
        </p:spPr>
        <p:txBody>
          <a:bodyPr vert="horz" lIns="91440" tIns="45720" rIns="91440" bIns="45720" rtlCol="0" anchor="ctr">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2000" dirty="0">
                <a:solidFill>
                  <a:srgbClr val="002395"/>
                </a:solidFill>
              </a:rPr>
              <a:t>Affichez les maternités selon vos besoins.</a:t>
            </a:r>
          </a:p>
        </p:txBody>
      </p:sp>
      <p:pic>
        <p:nvPicPr>
          <p:cNvPr id="14" name="Image 13">
            <a:extLst>
              <a:ext uri="{FF2B5EF4-FFF2-40B4-BE49-F238E27FC236}">
                <a16:creationId xmlns:a16="http://schemas.microsoft.com/office/drawing/2014/main" id="{AFD30F8A-372F-214F-850E-FA9C70421FDD}"/>
              </a:ext>
            </a:extLst>
          </p:cNvPr>
          <p:cNvPicPr>
            <a:picLocks noChangeAspect="1"/>
          </p:cNvPicPr>
          <p:nvPr/>
        </p:nvPicPr>
        <p:blipFill>
          <a:blip r:embed="rId2"/>
          <a:srcRect/>
          <a:stretch/>
        </p:blipFill>
        <p:spPr>
          <a:xfrm rot="20634870">
            <a:off x="5752514" y="1136588"/>
            <a:ext cx="1489978" cy="3014341"/>
          </a:xfrm>
          <a:prstGeom prst="rect">
            <a:avLst/>
          </a:prstGeom>
        </p:spPr>
      </p:pic>
      <p:pic>
        <p:nvPicPr>
          <p:cNvPr id="15" name="Image 14">
            <a:extLst>
              <a:ext uri="{FF2B5EF4-FFF2-40B4-BE49-F238E27FC236}">
                <a16:creationId xmlns:a16="http://schemas.microsoft.com/office/drawing/2014/main" id="{CC6C2A0E-6A2B-6544-8E62-414E9CE1F6A3}"/>
              </a:ext>
            </a:extLst>
          </p:cNvPr>
          <p:cNvPicPr>
            <a:picLocks noChangeAspect="1"/>
          </p:cNvPicPr>
          <p:nvPr/>
        </p:nvPicPr>
        <p:blipFill>
          <a:blip r:embed="rId3"/>
          <a:srcRect/>
          <a:stretch/>
        </p:blipFill>
        <p:spPr>
          <a:xfrm>
            <a:off x="6876256" y="686114"/>
            <a:ext cx="1888005" cy="3819581"/>
          </a:xfrm>
          <a:prstGeom prst="rect">
            <a:avLst/>
          </a:prstGeom>
        </p:spPr>
      </p:pic>
      <p:grpSp>
        <p:nvGrpSpPr>
          <p:cNvPr id="12" name="Groupe 11">
            <a:extLst>
              <a:ext uri="{FF2B5EF4-FFF2-40B4-BE49-F238E27FC236}">
                <a16:creationId xmlns:a16="http://schemas.microsoft.com/office/drawing/2014/main" id="{2E1DAED1-6975-B345-B6C8-AD876F8B73EB}"/>
              </a:ext>
            </a:extLst>
          </p:cNvPr>
          <p:cNvGrpSpPr/>
          <p:nvPr/>
        </p:nvGrpSpPr>
        <p:grpSpPr>
          <a:xfrm>
            <a:off x="6021100" y="1591955"/>
            <a:ext cx="414174" cy="535001"/>
            <a:chOff x="5900444" y="2612008"/>
            <a:chExt cx="414174" cy="535001"/>
          </a:xfrm>
        </p:grpSpPr>
        <p:sp>
          <p:nvSpPr>
            <p:cNvPr id="18" name="Ellipse 17">
              <a:extLst>
                <a:ext uri="{FF2B5EF4-FFF2-40B4-BE49-F238E27FC236}">
                  <a16:creationId xmlns:a16="http://schemas.microsoft.com/office/drawing/2014/main" id="{95E9038E-D372-4843-9095-A9E5D3E592D2}"/>
                </a:ext>
              </a:extLst>
            </p:cNvPr>
            <p:cNvSpPr/>
            <p:nvPr/>
          </p:nvSpPr>
          <p:spPr>
            <a:xfrm>
              <a:off x="5980046" y="2612008"/>
              <a:ext cx="167143" cy="167143"/>
            </a:xfrm>
            <a:prstGeom prst="ellipse">
              <a:avLst/>
            </a:prstGeom>
            <a:solidFill>
              <a:srgbClr val="7AB706">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70C0"/>
                </a:solidFill>
              </a:endParaRPr>
            </a:p>
          </p:txBody>
        </p:sp>
        <p:pic>
          <p:nvPicPr>
            <p:cNvPr id="19" name="Image 18">
              <a:extLst>
                <a:ext uri="{FF2B5EF4-FFF2-40B4-BE49-F238E27FC236}">
                  <a16:creationId xmlns:a16="http://schemas.microsoft.com/office/drawing/2014/main" id="{A6FBE2C6-AE13-144A-818C-240B8A86BB23}"/>
                </a:ext>
              </a:extLst>
            </p:cNvPr>
            <p:cNvPicPr>
              <a:picLocks noChangeAspect="1"/>
            </p:cNvPicPr>
            <p:nvPr/>
          </p:nvPicPr>
          <p:blipFill>
            <a:blip r:embed="rId4">
              <a:alphaModFix/>
            </a:blip>
            <a:stretch>
              <a:fillRect/>
            </a:stretch>
          </p:blipFill>
          <p:spPr>
            <a:xfrm>
              <a:off x="5900444" y="2666567"/>
              <a:ext cx="414174" cy="480442"/>
            </a:xfrm>
            <a:prstGeom prst="rect">
              <a:avLst/>
            </a:prstGeom>
          </p:spPr>
        </p:pic>
      </p:grpSp>
    </p:spTree>
    <p:extLst>
      <p:ext uri="{BB962C8B-B14F-4D97-AF65-F5344CB8AC3E}">
        <p14:creationId xmlns:p14="http://schemas.microsoft.com/office/powerpoint/2010/main" val="1012507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BBE627C-BEA7-5246-AC1C-78BC257407F7}"/>
              </a:ext>
            </a:extLst>
          </p:cNvPr>
          <p:cNvSpPr>
            <a:spLocks noGrp="1"/>
          </p:cNvSpPr>
          <p:nvPr>
            <p:ph type="sldNum" sz="quarter" idx="12"/>
          </p:nvPr>
        </p:nvSpPr>
        <p:spPr/>
        <p:txBody>
          <a:bodyPr/>
          <a:lstStyle/>
          <a:p>
            <a:fld id="{733122C9-A0B9-462F-8757-0847AD287B63}" type="slidenum">
              <a:rPr lang="fr-FR" smtClean="0"/>
              <a:pPr/>
              <a:t>6</a:t>
            </a:fld>
            <a:endParaRPr lang="fr-FR" dirty="0"/>
          </a:p>
        </p:txBody>
      </p:sp>
      <p:sp>
        <p:nvSpPr>
          <p:cNvPr id="6" name="Espace réservé de la date 5">
            <a:extLst>
              <a:ext uri="{FF2B5EF4-FFF2-40B4-BE49-F238E27FC236}">
                <a16:creationId xmlns:a16="http://schemas.microsoft.com/office/drawing/2014/main" id="{408DF94F-7EC8-514F-BD30-2DE91B813069}"/>
              </a:ext>
            </a:extLst>
          </p:cNvPr>
          <p:cNvSpPr>
            <a:spLocks noGrp="1"/>
          </p:cNvSpPr>
          <p:nvPr>
            <p:ph type="dt" sz="half" idx="2"/>
          </p:nvPr>
        </p:nvSpPr>
        <p:spPr/>
        <p:txBody>
          <a:bodyPr/>
          <a:lstStyle/>
          <a:p>
            <a:r>
              <a:rPr lang="fr-FR" cap="all" dirty="0"/>
              <a:t>2021</a:t>
            </a:r>
          </a:p>
        </p:txBody>
      </p:sp>
      <p:sp>
        <p:nvSpPr>
          <p:cNvPr id="9" name="Titre 8">
            <a:extLst>
              <a:ext uri="{FF2B5EF4-FFF2-40B4-BE49-F238E27FC236}">
                <a16:creationId xmlns:a16="http://schemas.microsoft.com/office/drawing/2014/main" id="{4803410A-B25D-634A-B8FB-9F3C11EC4A3A}"/>
              </a:ext>
            </a:extLst>
          </p:cNvPr>
          <p:cNvSpPr>
            <a:spLocks noGrp="1"/>
          </p:cNvSpPr>
          <p:nvPr>
            <p:ph type="title"/>
          </p:nvPr>
        </p:nvSpPr>
        <p:spPr>
          <a:xfrm>
            <a:off x="323850" y="2355726"/>
            <a:ext cx="4536182" cy="792088"/>
          </a:xfrm>
        </p:spPr>
        <p:txBody>
          <a:bodyPr anchor="t">
            <a:noAutofit/>
          </a:bodyPr>
          <a:lstStyle/>
          <a:p>
            <a:pPr>
              <a:lnSpc>
                <a:spcPct val="100000"/>
              </a:lnSpc>
            </a:pPr>
            <a:r>
              <a:rPr lang="fr-FR" sz="1200" dirty="0">
                <a:solidFill>
                  <a:srgbClr val="002395"/>
                </a:solidFill>
              </a:rPr>
              <a:t>Quelles sont les différences </a:t>
            </a:r>
            <a:r>
              <a:rPr lang="fr-FR" sz="1200" b="0" dirty="0"/>
              <a:t>d'une maternité à l'autre en matière de pratiques médicales lors d'un accouchement ?</a:t>
            </a:r>
          </a:p>
        </p:txBody>
      </p:sp>
      <p:sp>
        <p:nvSpPr>
          <p:cNvPr id="8" name="Espace réservé du pied de page 7">
            <a:extLst>
              <a:ext uri="{FF2B5EF4-FFF2-40B4-BE49-F238E27FC236}">
                <a16:creationId xmlns:a16="http://schemas.microsoft.com/office/drawing/2014/main" id="{3AE78239-E735-BD40-B5CE-C66051BEF455}"/>
              </a:ext>
            </a:extLst>
          </p:cNvPr>
          <p:cNvSpPr>
            <a:spLocks noGrp="1"/>
          </p:cNvSpPr>
          <p:nvPr>
            <p:ph type="ftr" sz="quarter" idx="3"/>
          </p:nvPr>
        </p:nvSpPr>
        <p:spPr/>
        <p:txBody>
          <a:bodyPr/>
          <a:lstStyle/>
          <a:p>
            <a:r>
              <a:rPr lang="fr-FR" sz="800" dirty="0">
                <a:solidFill>
                  <a:srgbClr val="7AB706"/>
                </a:solidFill>
              </a:rPr>
              <a:t>Les pratiques obstétricales en Île-de-France</a:t>
            </a:r>
          </a:p>
        </p:txBody>
      </p:sp>
      <p:sp>
        <p:nvSpPr>
          <p:cNvPr id="17" name="Titre 8">
            <a:extLst>
              <a:ext uri="{FF2B5EF4-FFF2-40B4-BE49-F238E27FC236}">
                <a16:creationId xmlns:a16="http://schemas.microsoft.com/office/drawing/2014/main" id="{B69582F0-44B3-C34E-848E-5802963CF2FF}"/>
              </a:ext>
            </a:extLst>
          </p:cNvPr>
          <p:cNvSpPr txBox="1">
            <a:spLocks/>
          </p:cNvSpPr>
          <p:nvPr/>
        </p:nvSpPr>
        <p:spPr>
          <a:xfrm>
            <a:off x="323851" y="1926585"/>
            <a:ext cx="4392166" cy="429142"/>
          </a:xfrm>
          <a:prstGeom prst="rect">
            <a:avLst/>
          </a:prstGeom>
        </p:spPr>
        <p:txBody>
          <a:bodyPr vert="horz" lIns="91440" tIns="45720" rIns="91440" bIns="45720" rtlCol="0" anchor="ctr">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2000" dirty="0">
                <a:solidFill>
                  <a:srgbClr val="002395"/>
                </a:solidFill>
              </a:rPr>
              <a:t>Comparez des maternités.</a:t>
            </a:r>
          </a:p>
        </p:txBody>
      </p:sp>
      <p:sp>
        <p:nvSpPr>
          <p:cNvPr id="13" name="Titre 8">
            <a:extLst>
              <a:ext uri="{FF2B5EF4-FFF2-40B4-BE49-F238E27FC236}">
                <a16:creationId xmlns:a16="http://schemas.microsoft.com/office/drawing/2014/main" id="{298FD1E9-668C-894E-A76B-DD3190182F9E}"/>
              </a:ext>
            </a:extLst>
          </p:cNvPr>
          <p:cNvSpPr txBox="1">
            <a:spLocks/>
          </p:cNvSpPr>
          <p:nvPr/>
        </p:nvSpPr>
        <p:spPr>
          <a:xfrm>
            <a:off x="381431" y="3019883"/>
            <a:ext cx="4118561" cy="1208051"/>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1200" b="0" dirty="0">
                <a:solidFill>
                  <a:srgbClr val="639604"/>
                </a:solidFill>
              </a:rPr>
              <a:t>       </a:t>
            </a:r>
            <a:r>
              <a:rPr lang="fr-FR" sz="1200" dirty="0">
                <a:solidFill>
                  <a:srgbClr val="639604"/>
                </a:solidFill>
              </a:rPr>
              <a:t>Grâce au comparateur </a:t>
            </a:r>
            <a:r>
              <a:rPr lang="fr-FR" sz="1200" b="0" dirty="0">
                <a:solidFill>
                  <a:srgbClr val="639604"/>
                </a:solidFill>
              </a:rPr>
              <a:t>sélectionnez les maternités et comparez-les.</a:t>
            </a:r>
          </a:p>
        </p:txBody>
      </p:sp>
      <p:pic>
        <p:nvPicPr>
          <p:cNvPr id="14" name="Image 13">
            <a:extLst>
              <a:ext uri="{FF2B5EF4-FFF2-40B4-BE49-F238E27FC236}">
                <a16:creationId xmlns:a16="http://schemas.microsoft.com/office/drawing/2014/main" id="{AFD30F8A-372F-214F-850E-FA9C70421FDD}"/>
              </a:ext>
            </a:extLst>
          </p:cNvPr>
          <p:cNvPicPr>
            <a:picLocks noChangeAspect="1"/>
          </p:cNvPicPr>
          <p:nvPr/>
        </p:nvPicPr>
        <p:blipFill>
          <a:blip r:embed="rId2"/>
          <a:srcRect/>
          <a:stretch/>
        </p:blipFill>
        <p:spPr>
          <a:xfrm rot="20634870">
            <a:off x="5752514" y="1136588"/>
            <a:ext cx="1489978" cy="3014341"/>
          </a:xfrm>
          <a:prstGeom prst="rect">
            <a:avLst/>
          </a:prstGeom>
        </p:spPr>
      </p:pic>
      <p:pic>
        <p:nvPicPr>
          <p:cNvPr id="15" name="Image 14">
            <a:extLst>
              <a:ext uri="{FF2B5EF4-FFF2-40B4-BE49-F238E27FC236}">
                <a16:creationId xmlns:a16="http://schemas.microsoft.com/office/drawing/2014/main" id="{CC6C2A0E-6A2B-6544-8E62-414E9CE1F6A3}"/>
              </a:ext>
            </a:extLst>
          </p:cNvPr>
          <p:cNvPicPr>
            <a:picLocks noChangeAspect="1"/>
          </p:cNvPicPr>
          <p:nvPr/>
        </p:nvPicPr>
        <p:blipFill>
          <a:blip r:embed="rId3"/>
          <a:srcRect/>
          <a:stretch/>
        </p:blipFill>
        <p:spPr>
          <a:xfrm>
            <a:off x="6876256" y="686114"/>
            <a:ext cx="1888006" cy="3819581"/>
          </a:xfrm>
          <a:prstGeom prst="rect">
            <a:avLst/>
          </a:prstGeom>
        </p:spPr>
      </p:pic>
      <p:grpSp>
        <p:nvGrpSpPr>
          <p:cNvPr id="12" name="Groupe 11">
            <a:extLst>
              <a:ext uri="{FF2B5EF4-FFF2-40B4-BE49-F238E27FC236}">
                <a16:creationId xmlns:a16="http://schemas.microsoft.com/office/drawing/2014/main" id="{2E1DAED1-6975-B345-B6C8-AD876F8B73EB}"/>
              </a:ext>
            </a:extLst>
          </p:cNvPr>
          <p:cNvGrpSpPr/>
          <p:nvPr/>
        </p:nvGrpSpPr>
        <p:grpSpPr>
          <a:xfrm>
            <a:off x="6345135" y="1491630"/>
            <a:ext cx="414174" cy="535001"/>
            <a:chOff x="5900444" y="2612008"/>
            <a:chExt cx="414174" cy="535001"/>
          </a:xfrm>
        </p:grpSpPr>
        <p:sp>
          <p:nvSpPr>
            <p:cNvPr id="18" name="Ellipse 17">
              <a:extLst>
                <a:ext uri="{FF2B5EF4-FFF2-40B4-BE49-F238E27FC236}">
                  <a16:creationId xmlns:a16="http://schemas.microsoft.com/office/drawing/2014/main" id="{95E9038E-D372-4843-9095-A9E5D3E592D2}"/>
                </a:ext>
              </a:extLst>
            </p:cNvPr>
            <p:cNvSpPr/>
            <p:nvPr/>
          </p:nvSpPr>
          <p:spPr>
            <a:xfrm>
              <a:off x="5980046" y="2612008"/>
              <a:ext cx="167143" cy="167143"/>
            </a:xfrm>
            <a:prstGeom prst="ellipse">
              <a:avLst/>
            </a:prstGeom>
            <a:solidFill>
              <a:srgbClr val="7AB706">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70C0"/>
                </a:solidFill>
              </a:endParaRPr>
            </a:p>
          </p:txBody>
        </p:sp>
        <p:pic>
          <p:nvPicPr>
            <p:cNvPr id="19" name="Image 18">
              <a:extLst>
                <a:ext uri="{FF2B5EF4-FFF2-40B4-BE49-F238E27FC236}">
                  <a16:creationId xmlns:a16="http://schemas.microsoft.com/office/drawing/2014/main" id="{A6FBE2C6-AE13-144A-818C-240B8A86BB23}"/>
                </a:ext>
              </a:extLst>
            </p:cNvPr>
            <p:cNvPicPr>
              <a:picLocks noChangeAspect="1"/>
            </p:cNvPicPr>
            <p:nvPr/>
          </p:nvPicPr>
          <p:blipFill>
            <a:blip r:embed="rId4">
              <a:alphaModFix/>
            </a:blip>
            <a:stretch>
              <a:fillRect/>
            </a:stretch>
          </p:blipFill>
          <p:spPr>
            <a:xfrm>
              <a:off x="5900444" y="2666567"/>
              <a:ext cx="414174" cy="480442"/>
            </a:xfrm>
            <a:prstGeom prst="rect">
              <a:avLst/>
            </a:prstGeom>
          </p:spPr>
        </p:pic>
      </p:grpSp>
      <p:pic>
        <p:nvPicPr>
          <p:cNvPr id="20" name="Image 19">
            <a:extLst>
              <a:ext uri="{FF2B5EF4-FFF2-40B4-BE49-F238E27FC236}">
                <a16:creationId xmlns:a16="http://schemas.microsoft.com/office/drawing/2014/main" id="{ABC68E30-045F-1941-BFF4-B780D0E8A905}"/>
              </a:ext>
            </a:extLst>
          </p:cNvPr>
          <p:cNvPicPr>
            <a:picLocks noChangeAspect="1"/>
          </p:cNvPicPr>
          <p:nvPr/>
        </p:nvPicPr>
        <p:blipFill>
          <a:blip r:embed="rId4">
            <a:alphaModFix/>
          </a:blip>
          <a:stretch>
            <a:fillRect/>
          </a:stretch>
        </p:blipFill>
        <p:spPr>
          <a:xfrm rot="5400000">
            <a:off x="485715" y="3030244"/>
            <a:ext cx="227146" cy="263489"/>
          </a:xfrm>
          <a:prstGeom prst="rect">
            <a:avLst/>
          </a:prstGeom>
        </p:spPr>
      </p:pic>
    </p:spTree>
    <p:extLst>
      <p:ext uri="{BB962C8B-B14F-4D97-AF65-F5344CB8AC3E}">
        <p14:creationId xmlns:p14="http://schemas.microsoft.com/office/powerpoint/2010/main" val="3212301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BBE627C-BEA7-5246-AC1C-78BC257407F7}"/>
              </a:ext>
            </a:extLst>
          </p:cNvPr>
          <p:cNvSpPr>
            <a:spLocks noGrp="1"/>
          </p:cNvSpPr>
          <p:nvPr>
            <p:ph type="sldNum" sz="quarter" idx="12"/>
          </p:nvPr>
        </p:nvSpPr>
        <p:spPr/>
        <p:txBody>
          <a:bodyPr/>
          <a:lstStyle/>
          <a:p>
            <a:fld id="{733122C9-A0B9-462F-8757-0847AD287B63}" type="slidenum">
              <a:rPr lang="fr-FR" smtClean="0"/>
              <a:pPr/>
              <a:t>7</a:t>
            </a:fld>
            <a:endParaRPr lang="fr-FR" dirty="0"/>
          </a:p>
        </p:txBody>
      </p:sp>
      <p:sp>
        <p:nvSpPr>
          <p:cNvPr id="6" name="Espace réservé de la date 5">
            <a:extLst>
              <a:ext uri="{FF2B5EF4-FFF2-40B4-BE49-F238E27FC236}">
                <a16:creationId xmlns:a16="http://schemas.microsoft.com/office/drawing/2014/main" id="{408DF94F-7EC8-514F-BD30-2DE91B813069}"/>
              </a:ext>
            </a:extLst>
          </p:cNvPr>
          <p:cNvSpPr>
            <a:spLocks noGrp="1"/>
          </p:cNvSpPr>
          <p:nvPr>
            <p:ph type="dt" sz="half" idx="2"/>
          </p:nvPr>
        </p:nvSpPr>
        <p:spPr/>
        <p:txBody>
          <a:bodyPr/>
          <a:lstStyle/>
          <a:p>
            <a:r>
              <a:rPr lang="fr-FR" cap="all" dirty="0"/>
              <a:t>2021</a:t>
            </a:r>
          </a:p>
        </p:txBody>
      </p:sp>
      <p:sp>
        <p:nvSpPr>
          <p:cNvPr id="9" name="Titre 8">
            <a:extLst>
              <a:ext uri="{FF2B5EF4-FFF2-40B4-BE49-F238E27FC236}">
                <a16:creationId xmlns:a16="http://schemas.microsoft.com/office/drawing/2014/main" id="{4803410A-B25D-634A-B8FB-9F3C11EC4A3A}"/>
              </a:ext>
            </a:extLst>
          </p:cNvPr>
          <p:cNvSpPr>
            <a:spLocks noGrp="1"/>
          </p:cNvSpPr>
          <p:nvPr>
            <p:ph type="title"/>
          </p:nvPr>
        </p:nvSpPr>
        <p:spPr>
          <a:xfrm>
            <a:off x="323850" y="2139702"/>
            <a:ext cx="4032126" cy="1584176"/>
          </a:xfrm>
        </p:spPr>
        <p:txBody>
          <a:bodyPr anchor="t">
            <a:noAutofit/>
          </a:bodyPr>
          <a:lstStyle/>
          <a:p>
            <a:pPr>
              <a:lnSpc>
                <a:spcPct val="100000"/>
              </a:lnSpc>
            </a:pPr>
            <a:r>
              <a:rPr lang="fr-FR" sz="1200" b="0" dirty="0"/>
              <a:t>Épisiotomie ? Primipare ? Utérus cicatriciel ? </a:t>
            </a:r>
            <a:br>
              <a:rPr lang="fr-FR" sz="1200" b="0" dirty="0"/>
            </a:br>
            <a:br>
              <a:rPr lang="fr-FR" sz="1200" b="0" dirty="0"/>
            </a:br>
            <a:r>
              <a:rPr lang="fr-FR" sz="1200" b="0" dirty="0"/>
              <a:t>Sans mauvaise intention parfois les professionnels de santé utilisent un vocabulaire technique.</a:t>
            </a:r>
          </a:p>
        </p:txBody>
      </p:sp>
      <p:sp>
        <p:nvSpPr>
          <p:cNvPr id="8" name="Espace réservé du pied de page 7">
            <a:extLst>
              <a:ext uri="{FF2B5EF4-FFF2-40B4-BE49-F238E27FC236}">
                <a16:creationId xmlns:a16="http://schemas.microsoft.com/office/drawing/2014/main" id="{3AE78239-E735-BD40-B5CE-C66051BEF455}"/>
              </a:ext>
            </a:extLst>
          </p:cNvPr>
          <p:cNvSpPr>
            <a:spLocks noGrp="1"/>
          </p:cNvSpPr>
          <p:nvPr>
            <p:ph type="ftr" sz="quarter" idx="3"/>
          </p:nvPr>
        </p:nvSpPr>
        <p:spPr/>
        <p:txBody>
          <a:bodyPr/>
          <a:lstStyle/>
          <a:p>
            <a:r>
              <a:rPr lang="fr-FR" sz="800" dirty="0">
                <a:solidFill>
                  <a:srgbClr val="7AB706"/>
                </a:solidFill>
              </a:rPr>
              <a:t>Les pratiques obstétricales en Île-de-France</a:t>
            </a:r>
          </a:p>
        </p:txBody>
      </p:sp>
      <p:sp>
        <p:nvSpPr>
          <p:cNvPr id="17" name="Titre 8">
            <a:extLst>
              <a:ext uri="{FF2B5EF4-FFF2-40B4-BE49-F238E27FC236}">
                <a16:creationId xmlns:a16="http://schemas.microsoft.com/office/drawing/2014/main" id="{B69582F0-44B3-C34E-848E-5802963CF2FF}"/>
              </a:ext>
            </a:extLst>
          </p:cNvPr>
          <p:cNvSpPr txBox="1">
            <a:spLocks/>
          </p:cNvSpPr>
          <p:nvPr/>
        </p:nvSpPr>
        <p:spPr>
          <a:xfrm>
            <a:off x="323851" y="1710561"/>
            <a:ext cx="4176142" cy="429142"/>
          </a:xfrm>
          <a:prstGeom prst="rect">
            <a:avLst/>
          </a:prstGeom>
        </p:spPr>
        <p:txBody>
          <a:bodyPr vert="horz" lIns="91440" tIns="45720" rIns="91440" bIns="45720" rtlCol="0" anchor="ctr">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2000" dirty="0">
                <a:solidFill>
                  <a:srgbClr val="002395"/>
                </a:solidFill>
              </a:rPr>
              <a:t>Apprenez.</a:t>
            </a:r>
          </a:p>
        </p:txBody>
      </p:sp>
      <p:pic>
        <p:nvPicPr>
          <p:cNvPr id="10" name="Image 9">
            <a:extLst>
              <a:ext uri="{FF2B5EF4-FFF2-40B4-BE49-F238E27FC236}">
                <a16:creationId xmlns:a16="http://schemas.microsoft.com/office/drawing/2014/main" id="{FA009CE2-16DF-1D49-BD2E-A2E6FCD3247F}"/>
              </a:ext>
            </a:extLst>
          </p:cNvPr>
          <p:cNvPicPr>
            <a:picLocks noChangeAspect="1"/>
          </p:cNvPicPr>
          <p:nvPr/>
        </p:nvPicPr>
        <p:blipFill>
          <a:blip r:embed="rId2"/>
          <a:srcRect/>
          <a:stretch/>
        </p:blipFill>
        <p:spPr>
          <a:xfrm rot="20634870">
            <a:off x="5752514" y="1136588"/>
            <a:ext cx="1489978" cy="3014340"/>
          </a:xfrm>
          <a:prstGeom prst="rect">
            <a:avLst/>
          </a:prstGeom>
        </p:spPr>
      </p:pic>
      <p:pic>
        <p:nvPicPr>
          <p:cNvPr id="11" name="Image 10">
            <a:extLst>
              <a:ext uri="{FF2B5EF4-FFF2-40B4-BE49-F238E27FC236}">
                <a16:creationId xmlns:a16="http://schemas.microsoft.com/office/drawing/2014/main" id="{12A923A7-04CD-544F-902E-27688B2969A4}"/>
              </a:ext>
            </a:extLst>
          </p:cNvPr>
          <p:cNvPicPr>
            <a:picLocks noChangeAspect="1"/>
          </p:cNvPicPr>
          <p:nvPr/>
        </p:nvPicPr>
        <p:blipFill>
          <a:blip r:embed="rId3"/>
          <a:srcRect/>
          <a:stretch/>
        </p:blipFill>
        <p:spPr>
          <a:xfrm>
            <a:off x="6876256" y="686114"/>
            <a:ext cx="1888005" cy="3819581"/>
          </a:xfrm>
          <a:prstGeom prst="rect">
            <a:avLst/>
          </a:prstGeom>
        </p:spPr>
      </p:pic>
      <p:sp>
        <p:nvSpPr>
          <p:cNvPr id="14" name="Titre 8">
            <a:extLst>
              <a:ext uri="{FF2B5EF4-FFF2-40B4-BE49-F238E27FC236}">
                <a16:creationId xmlns:a16="http://schemas.microsoft.com/office/drawing/2014/main" id="{1FB0B6F2-4C4F-A64F-85AC-82989CA9E6E0}"/>
              </a:ext>
            </a:extLst>
          </p:cNvPr>
          <p:cNvSpPr txBox="1">
            <a:spLocks/>
          </p:cNvSpPr>
          <p:nvPr/>
        </p:nvSpPr>
        <p:spPr>
          <a:xfrm>
            <a:off x="376211" y="3193965"/>
            <a:ext cx="4432401" cy="1208051"/>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1200" b="0" dirty="0">
                <a:solidFill>
                  <a:srgbClr val="639604"/>
                </a:solidFill>
              </a:rPr>
              <a:t>       Dans le menu (en haut à gauche) la section </a:t>
            </a:r>
            <a:r>
              <a:rPr lang="fr-FR" sz="1200" dirty="0">
                <a:solidFill>
                  <a:srgbClr val="639604"/>
                </a:solidFill>
              </a:rPr>
              <a:t>Définitions</a:t>
            </a:r>
            <a:r>
              <a:rPr lang="fr-FR" sz="1200" b="0" dirty="0">
                <a:solidFill>
                  <a:srgbClr val="639604"/>
                </a:solidFill>
              </a:rPr>
              <a:t> vous éclairera sur les termes médicaux et répondra à certaines de vos questions.</a:t>
            </a:r>
          </a:p>
        </p:txBody>
      </p:sp>
      <p:grpSp>
        <p:nvGrpSpPr>
          <p:cNvPr id="12" name="Groupe 11">
            <a:extLst>
              <a:ext uri="{FF2B5EF4-FFF2-40B4-BE49-F238E27FC236}">
                <a16:creationId xmlns:a16="http://schemas.microsoft.com/office/drawing/2014/main" id="{E73DC211-0EA8-DD40-B4A7-C9C135D43EED}"/>
              </a:ext>
            </a:extLst>
          </p:cNvPr>
          <p:cNvGrpSpPr/>
          <p:nvPr/>
        </p:nvGrpSpPr>
        <p:grpSpPr>
          <a:xfrm>
            <a:off x="6318066" y="1925132"/>
            <a:ext cx="414174" cy="535001"/>
            <a:chOff x="5900444" y="2612008"/>
            <a:chExt cx="414174" cy="535001"/>
          </a:xfrm>
        </p:grpSpPr>
        <p:sp>
          <p:nvSpPr>
            <p:cNvPr id="16" name="Ellipse 15">
              <a:extLst>
                <a:ext uri="{FF2B5EF4-FFF2-40B4-BE49-F238E27FC236}">
                  <a16:creationId xmlns:a16="http://schemas.microsoft.com/office/drawing/2014/main" id="{93064C3B-7D97-B04F-A44B-48CC347D413F}"/>
                </a:ext>
              </a:extLst>
            </p:cNvPr>
            <p:cNvSpPr/>
            <p:nvPr/>
          </p:nvSpPr>
          <p:spPr>
            <a:xfrm>
              <a:off x="5980046" y="2612008"/>
              <a:ext cx="167143" cy="167143"/>
            </a:xfrm>
            <a:prstGeom prst="ellipse">
              <a:avLst/>
            </a:prstGeom>
            <a:solidFill>
              <a:srgbClr val="7AB706">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70C0"/>
                </a:solidFill>
              </a:endParaRPr>
            </a:p>
          </p:txBody>
        </p:sp>
        <p:pic>
          <p:nvPicPr>
            <p:cNvPr id="18" name="Image 17">
              <a:extLst>
                <a:ext uri="{FF2B5EF4-FFF2-40B4-BE49-F238E27FC236}">
                  <a16:creationId xmlns:a16="http://schemas.microsoft.com/office/drawing/2014/main" id="{400E2D2B-0C45-FB47-AC9D-C4A9AD1D7087}"/>
                </a:ext>
              </a:extLst>
            </p:cNvPr>
            <p:cNvPicPr>
              <a:picLocks noChangeAspect="1"/>
            </p:cNvPicPr>
            <p:nvPr/>
          </p:nvPicPr>
          <p:blipFill>
            <a:blip r:embed="rId4">
              <a:alphaModFix/>
            </a:blip>
            <a:stretch>
              <a:fillRect/>
            </a:stretch>
          </p:blipFill>
          <p:spPr>
            <a:xfrm>
              <a:off x="5900444" y="2666567"/>
              <a:ext cx="414174" cy="480442"/>
            </a:xfrm>
            <a:prstGeom prst="rect">
              <a:avLst/>
            </a:prstGeom>
          </p:spPr>
        </p:pic>
      </p:grpSp>
      <p:pic>
        <p:nvPicPr>
          <p:cNvPr id="19" name="Image 18">
            <a:extLst>
              <a:ext uri="{FF2B5EF4-FFF2-40B4-BE49-F238E27FC236}">
                <a16:creationId xmlns:a16="http://schemas.microsoft.com/office/drawing/2014/main" id="{A87DA5C5-A042-B64A-A173-F68B2BED9F6F}"/>
              </a:ext>
            </a:extLst>
          </p:cNvPr>
          <p:cNvPicPr>
            <a:picLocks noChangeAspect="1"/>
          </p:cNvPicPr>
          <p:nvPr/>
        </p:nvPicPr>
        <p:blipFill>
          <a:blip r:embed="rId4">
            <a:alphaModFix/>
          </a:blip>
          <a:stretch>
            <a:fillRect/>
          </a:stretch>
        </p:blipFill>
        <p:spPr>
          <a:xfrm rot="5400000">
            <a:off x="485716" y="3195284"/>
            <a:ext cx="227146" cy="263489"/>
          </a:xfrm>
          <a:prstGeom prst="rect">
            <a:avLst/>
          </a:prstGeom>
        </p:spPr>
      </p:pic>
    </p:spTree>
    <p:extLst>
      <p:ext uri="{BB962C8B-B14F-4D97-AF65-F5344CB8AC3E}">
        <p14:creationId xmlns:p14="http://schemas.microsoft.com/office/powerpoint/2010/main" val="2947796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BBE627C-BEA7-5246-AC1C-78BC257407F7}"/>
              </a:ext>
            </a:extLst>
          </p:cNvPr>
          <p:cNvSpPr>
            <a:spLocks noGrp="1"/>
          </p:cNvSpPr>
          <p:nvPr>
            <p:ph type="sldNum" sz="quarter" idx="12"/>
          </p:nvPr>
        </p:nvSpPr>
        <p:spPr/>
        <p:txBody>
          <a:bodyPr/>
          <a:lstStyle/>
          <a:p>
            <a:fld id="{733122C9-A0B9-462F-8757-0847AD287B63}" type="slidenum">
              <a:rPr lang="fr-FR" smtClean="0"/>
              <a:pPr/>
              <a:t>8</a:t>
            </a:fld>
            <a:endParaRPr lang="fr-FR" dirty="0"/>
          </a:p>
        </p:txBody>
      </p:sp>
      <p:sp>
        <p:nvSpPr>
          <p:cNvPr id="6" name="Espace réservé de la date 5">
            <a:extLst>
              <a:ext uri="{FF2B5EF4-FFF2-40B4-BE49-F238E27FC236}">
                <a16:creationId xmlns:a16="http://schemas.microsoft.com/office/drawing/2014/main" id="{408DF94F-7EC8-514F-BD30-2DE91B813069}"/>
              </a:ext>
            </a:extLst>
          </p:cNvPr>
          <p:cNvSpPr>
            <a:spLocks noGrp="1"/>
          </p:cNvSpPr>
          <p:nvPr>
            <p:ph type="dt" sz="half" idx="2"/>
          </p:nvPr>
        </p:nvSpPr>
        <p:spPr/>
        <p:txBody>
          <a:bodyPr/>
          <a:lstStyle/>
          <a:p>
            <a:r>
              <a:rPr lang="fr-FR" cap="all" dirty="0"/>
              <a:t>2021</a:t>
            </a:r>
          </a:p>
        </p:txBody>
      </p:sp>
      <p:sp>
        <p:nvSpPr>
          <p:cNvPr id="9" name="Titre 8">
            <a:extLst>
              <a:ext uri="{FF2B5EF4-FFF2-40B4-BE49-F238E27FC236}">
                <a16:creationId xmlns:a16="http://schemas.microsoft.com/office/drawing/2014/main" id="{4803410A-B25D-634A-B8FB-9F3C11EC4A3A}"/>
              </a:ext>
            </a:extLst>
          </p:cNvPr>
          <p:cNvSpPr>
            <a:spLocks noGrp="1"/>
          </p:cNvSpPr>
          <p:nvPr>
            <p:ph type="title"/>
          </p:nvPr>
        </p:nvSpPr>
        <p:spPr>
          <a:xfrm>
            <a:off x="323850" y="2427734"/>
            <a:ext cx="4536181" cy="1008112"/>
          </a:xfrm>
        </p:spPr>
        <p:txBody>
          <a:bodyPr anchor="t">
            <a:noAutofit/>
          </a:bodyPr>
          <a:lstStyle/>
          <a:p>
            <a:pPr>
              <a:lnSpc>
                <a:spcPct val="100000"/>
              </a:lnSpc>
            </a:pPr>
            <a:r>
              <a:rPr lang="fr-FR" sz="1200" b="0" dirty="0"/>
              <a:t>Dédié avant tout aux parents (ou futurs parents), ce site renseigne aussi les professionnels de santé, les journalistes ou les associations de patients.</a:t>
            </a:r>
          </a:p>
        </p:txBody>
      </p:sp>
      <p:sp>
        <p:nvSpPr>
          <p:cNvPr id="8" name="Espace réservé du pied de page 7">
            <a:extLst>
              <a:ext uri="{FF2B5EF4-FFF2-40B4-BE49-F238E27FC236}">
                <a16:creationId xmlns:a16="http://schemas.microsoft.com/office/drawing/2014/main" id="{3AE78239-E735-BD40-B5CE-C66051BEF455}"/>
              </a:ext>
            </a:extLst>
          </p:cNvPr>
          <p:cNvSpPr>
            <a:spLocks noGrp="1"/>
          </p:cNvSpPr>
          <p:nvPr>
            <p:ph type="ftr" sz="quarter" idx="3"/>
          </p:nvPr>
        </p:nvSpPr>
        <p:spPr/>
        <p:txBody>
          <a:bodyPr/>
          <a:lstStyle/>
          <a:p>
            <a:r>
              <a:rPr lang="fr-FR" sz="800" dirty="0">
                <a:solidFill>
                  <a:srgbClr val="7AB706"/>
                </a:solidFill>
              </a:rPr>
              <a:t>Les pratiques obstétricales en Île-de-France</a:t>
            </a:r>
          </a:p>
        </p:txBody>
      </p:sp>
      <p:sp>
        <p:nvSpPr>
          <p:cNvPr id="17" name="Titre 8">
            <a:extLst>
              <a:ext uri="{FF2B5EF4-FFF2-40B4-BE49-F238E27FC236}">
                <a16:creationId xmlns:a16="http://schemas.microsoft.com/office/drawing/2014/main" id="{B69582F0-44B3-C34E-848E-5802963CF2FF}"/>
              </a:ext>
            </a:extLst>
          </p:cNvPr>
          <p:cNvSpPr txBox="1">
            <a:spLocks/>
          </p:cNvSpPr>
          <p:nvPr/>
        </p:nvSpPr>
        <p:spPr>
          <a:xfrm>
            <a:off x="323851" y="1647905"/>
            <a:ext cx="4615782" cy="779829"/>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2000" dirty="0">
                <a:solidFill>
                  <a:srgbClr val="002395"/>
                </a:solidFill>
              </a:rPr>
              <a:t>Transparence et accès à l’ensemble des données.</a:t>
            </a:r>
          </a:p>
        </p:txBody>
      </p:sp>
      <p:pic>
        <p:nvPicPr>
          <p:cNvPr id="11" name="Image 10">
            <a:extLst>
              <a:ext uri="{FF2B5EF4-FFF2-40B4-BE49-F238E27FC236}">
                <a16:creationId xmlns:a16="http://schemas.microsoft.com/office/drawing/2014/main" id="{1B1A4C48-EBCD-9442-945A-1A2623083A5E}"/>
              </a:ext>
            </a:extLst>
          </p:cNvPr>
          <p:cNvPicPr>
            <a:picLocks noChangeAspect="1"/>
          </p:cNvPicPr>
          <p:nvPr/>
        </p:nvPicPr>
        <p:blipFill>
          <a:blip r:embed="rId2"/>
          <a:srcRect/>
          <a:stretch/>
        </p:blipFill>
        <p:spPr>
          <a:xfrm rot="20634870">
            <a:off x="5752514" y="1136588"/>
            <a:ext cx="1489977" cy="3014340"/>
          </a:xfrm>
          <a:prstGeom prst="rect">
            <a:avLst/>
          </a:prstGeom>
        </p:spPr>
      </p:pic>
      <p:pic>
        <p:nvPicPr>
          <p:cNvPr id="12" name="Image 11">
            <a:extLst>
              <a:ext uri="{FF2B5EF4-FFF2-40B4-BE49-F238E27FC236}">
                <a16:creationId xmlns:a16="http://schemas.microsoft.com/office/drawing/2014/main" id="{3451CF23-493C-024D-8ABD-1A8568FE862C}"/>
              </a:ext>
            </a:extLst>
          </p:cNvPr>
          <p:cNvPicPr>
            <a:picLocks noChangeAspect="1"/>
          </p:cNvPicPr>
          <p:nvPr/>
        </p:nvPicPr>
        <p:blipFill>
          <a:blip r:embed="rId3"/>
          <a:srcRect/>
          <a:stretch/>
        </p:blipFill>
        <p:spPr>
          <a:xfrm>
            <a:off x="6876256" y="686114"/>
            <a:ext cx="1888005" cy="3819581"/>
          </a:xfrm>
          <a:prstGeom prst="rect">
            <a:avLst/>
          </a:prstGeom>
        </p:spPr>
      </p:pic>
      <p:sp>
        <p:nvSpPr>
          <p:cNvPr id="13" name="Titre 8">
            <a:extLst>
              <a:ext uri="{FF2B5EF4-FFF2-40B4-BE49-F238E27FC236}">
                <a16:creationId xmlns:a16="http://schemas.microsoft.com/office/drawing/2014/main" id="{592753CC-C0A2-524A-94BF-668E9EC991A3}"/>
              </a:ext>
            </a:extLst>
          </p:cNvPr>
          <p:cNvSpPr txBox="1">
            <a:spLocks/>
          </p:cNvSpPr>
          <p:nvPr/>
        </p:nvSpPr>
        <p:spPr>
          <a:xfrm>
            <a:off x="381431" y="3297644"/>
            <a:ext cx="4190569" cy="1208051"/>
          </a:xfrm>
          <a:prstGeom prst="rect">
            <a:avLst/>
          </a:prstGeom>
        </p:spPr>
        <p:txBody>
          <a:bodyPr vert="horz" lIns="91440" tIns="45720" rIns="91440" bIns="45720" rtlCol="0" anchor="t">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1200" b="0" dirty="0">
                <a:solidFill>
                  <a:srgbClr val="639604"/>
                </a:solidFill>
              </a:rPr>
              <a:t>       Retrouvez dans le menu (en haut à gauche) la section </a:t>
            </a:r>
            <a:r>
              <a:rPr lang="fr-FR" sz="1200" dirty="0">
                <a:solidFill>
                  <a:srgbClr val="639604"/>
                </a:solidFill>
              </a:rPr>
              <a:t>À propos</a:t>
            </a:r>
            <a:r>
              <a:rPr lang="fr-FR" sz="1200" b="0" dirty="0">
                <a:solidFill>
                  <a:srgbClr val="639604"/>
                </a:solidFill>
              </a:rPr>
              <a:t> où vous trouverez l’origine des données et leur téléchargement intégral.</a:t>
            </a:r>
          </a:p>
        </p:txBody>
      </p:sp>
      <p:grpSp>
        <p:nvGrpSpPr>
          <p:cNvPr id="16" name="Groupe 15">
            <a:extLst>
              <a:ext uri="{FF2B5EF4-FFF2-40B4-BE49-F238E27FC236}">
                <a16:creationId xmlns:a16="http://schemas.microsoft.com/office/drawing/2014/main" id="{03392D6E-9153-3F42-910E-229BFE7639D5}"/>
              </a:ext>
            </a:extLst>
          </p:cNvPr>
          <p:cNvGrpSpPr/>
          <p:nvPr/>
        </p:nvGrpSpPr>
        <p:grpSpPr>
          <a:xfrm>
            <a:off x="6390074" y="2108757"/>
            <a:ext cx="414174" cy="535001"/>
            <a:chOff x="5900444" y="2612008"/>
            <a:chExt cx="414174" cy="535001"/>
          </a:xfrm>
        </p:grpSpPr>
        <p:sp>
          <p:nvSpPr>
            <p:cNvPr id="19" name="Ellipse 18">
              <a:extLst>
                <a:ext uri="{FF2B5EF4-FFF2-40B4-BE49-F238E27FC236}">
                  <a16:creationId xmlns:a16="http://schemas.microsoft.com/office/drawing/2014/main" id="{8FFDAD2D-E2D0-3E4F-B2D9-D7F4C6FF13AA}"/>
                </a:ext>
              </a:extLst>
            </p:cNvPr>
            <p:cNvSpPr/>
            <p:nvPr/>
          </p:nvSpPr>
          <p:spPr>
            <a:xfrm>
              <a:off x="5980046" y="2612008"/>
              <a:ext cx="167143" cy="167143"/>
            </a:xfrm>
            <a:prstGeom prst="ellipse">
              <a:avLst/>
            </a:prstGeom>
            <a:solidFill>
              <a:srgbClr val="7AB706">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70C0"/>
                </a:solidFill>
              </a:endParaRPr>
            </a:p>
          </p:txBody>
        </p:sp>
        <p:pic>
          <p:nvPicPr>
            <p:cNvPr id="20" name="Image 19">
              <a:extLst>
                <a:ext uri="{FF2B5EF4-FFF2-40B4-BE49-F238E27FC236}">
                  <a16:creationId xmlns:a16="http://schemas.microsoft.com/office/drawing/2014/main" id="{4EEDC8B6-D23F-1B4D-8149-0131B4E4B616}"/>
                </a:ext>
              </a:extLst>
            </p:cNvPr>
            <p:cNvPicPr>
              <a:picLocks noChangeAspect="1"/>
            </p:cNvPicPr>
            <p:nvPr/>
          </p:nvPicPr>
          <p:blipFill>
            <a:blip r:embed="rId4">
              <a:alphaModFix/>
            </a:blip>
            <a:stretch>
              <a:fillRect/>
            </a:stretch>
          </p:blipFill>
          <p:spPr>
            <a:xfrm>
              <a:off x="5900444" y="2666567"/>
              <a:ext cx="414174" cy="480442"/>
            </a:xfrm>
            <a:prstGeom prst="rect">
              <a:avLst/>
            </a:prstGeom>
          </p:spPr>
        </p:pic>
      </p:grpSp>
      <p:pic>
        <p:nvPicPr>
          <p:cNvPr id="21" name="Image 20">
            <a:extLst>
              <a:ext uri="{FF2B5EF4-FFF2-40B4-BE49-F238E27FC236}">
                <a16:creationId xmlns:a16="http://schemas.microsoft.com/office/drawing/2014/main" id="{09EA789B-0116-CC42-B149-C725968DED7E}"/>
              </a:ext>
            </a:extLst>
          </p:cNvPr>
          <p:cNvPicPr>
            <a:picLocks noChangeAspect="1"/>
          </p:cNvPicPr>
          <p:nvPr/>
        </p:nvPicPr>
        <p:blipFill>
          <a:blip r:embed="rId4">
            <a:alphaModFix/>
          </a:blip>
          <a:stretch>
            <a:fillRect/>
          </a:stretch>
        </p:blipFill>
        <p:spPr>
          <a:xfrm rot="5400000">
            <a:off x="485715" y="3260682"/>
            <a:ext cx="227146" cy="263489"/>
          </a:xfrm>
          <a:prstGeom prst="rect">
            <a:avLst/>
          </a:prstGeom>
        </p:spPr>
      </p:pic>
    </p:spTree>
    <p:extLst>
      <p:ext uri="{BB962C8B-B14F-4D97-AF65-F5344CB8AC3E}">
        <p14:creationId xmlns:p14="http://schemas.microsoft.com/office/powerpoint/2010/main" val="2720157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FBBE627C-BEA7-5246-AC1C-78BC257407F7}"/>
              </a:ext>
            </a:extLst>
          </p:cNvPr>
          <p:cNvSpPr>
            <a:spLocks noGrp="1"/>
          </p:cNvSpPr>
          <p:nvPr>
            <p:ph type="sldNum" sz="quarter" idx="12"/>
          </p:nvPr>
        </p:nvSpPr>
        <p:spPr/>
        <p:txBody>
          <a:bodyPr/>
          <a:lstStyle/>
          <a:p>
            <a:fld id="{733122C9-A0B9-462F-8757-0847AD287B63}" type="slidenum">
              <a:rPr lang="fr-FR" smtClean="0"/>
              <a:pPr/>
              <a:t>9</a:t>
            </a:fld>
            <a:endParaRPr lang="fr-FR" dirty="0"/>
          </a:p>
        </p:txBody>
      </p:sp>
      <p:sp>
        <p:nvSpPr>
          <p:cNvPr id="6" name="Espace réservé de la date 5">
            <a:extLst>
              <a:ext uri="{FF2B5EF4-FFF2-40B4-BE49-F238E27FC236}">
                <a16:creationId xmlns:a16="http://schemas.microsoft.com/office/drawing/2014/main" id="{408DF94F-7EC8-514F-BD30-2DE91B813069}"/>
              </a:ext>
            </a:extLst>
          </p:cNvPr>
          <p:cNvSpPr>
            <a:spLocks noGrp="1"/>
          </p:cNvSpPr>
          <p:nvPr>
            <p:ph type="dt" sz="half" idx="2"/>
          </p:nvPr>
        </p:nvSpPr>
        <p:spPr/>
        <p:txBody>
          <a:bodyPr/>
          <a:lstStyle/>
          <a:p>
            <a:r>
              <a:rPr lang="fr-FR" cap="all" dirty="0"/>
              <a:t>2021</a:t>
            </a:r>
          </a:p>
        </p:txBody>
      </p:sp>
      <p:sp>
        <p:nvSpPr>
          <p:cNvPr id="9" name="Titre 8">
            <a:extLst>
              <a:ext uri="{FF2B5EF4-FFF2-40B4-BE49-F238E27FC236}">
                <a16:creationId xmlns:a16="http://schemas.microsoft.com/office/drawing/2014/main" id="{4803410A-B25D-634A-B8FB-9F3C11EC4A3A}"/>
              </a:ext>
            </a:extLst>
          </p:cNvPr>
          <p:cNvSpPr>
            <a:spLocks noGrp="1"/>
          </p:cNvSpPr>
          <p:nvPr>
            <p:ph type="title"/>
          </p:nvPr>
        </p:nvSpPr>
        <p:spPr>
          <a:xfrm>
            <a:off x="323851" y="1995687"/>
            <a:ext cx="5112246" cy="1584175"/>
          </a:xfrm>
        </p:spPr>
        <p:txBody>
          <a:bodyPr anchor="t">
            <a:noAutofit/>
          </a:bodyPr>
          <a:lstStyle/>
          <a:p>
            <a:pPr>
              <a:lnSpc>
                <a:spcPct val="100000"/>
              </a:lnSpc>
            </a:pPr>
            <a:r>
              <a:rPr lang="fr-FR" sz="1200" b="0" dirty="0"/>
              <a:t>Le site </a:t>
            </a:r>
            <a:r>
              <a:rPr lang="fr-FR" sz="1200" b="0" u="sng" dirty="0" err="1">
                <a:solidFill>
                  <a:schemeClr val="tx2">
                    <a:lumMod val="60000"/>
                    <a:lumOff val="40000"/>
                  </a:schemeClr>
                </a:solidFill>
              </a:rPr>
              <a:t>accouchements.sante-idf.fr</a:t>
            </a:r>
            <a:r>
              <a:rPr lang="fr-FR" sz="1200" b="0" dirty="0">
                <a:solidFill>
                  <a:schemeClr val="tx2">
                    <a:lumMod val="60000"/>
                    <a:lumOff val="40000"/>
                  </a:schemeClr>
                </a:solidFill>
              </a:rPr>
              <a:t> </a:t>
            </a:r>
            <a:r>
              <a:rPr lang="fr-FR" sz="1200" b="0" dirty="0"/>
              <a:t>porté par </a:t>
            </a:r>
            <a:r>
              <a:rPr lang="fr-FR" sz="1200" dirty="0"/>
              <a:t>l'Agence régionale de santé d’Île-de-France</a:t>
            </a:r>
            <a:r>
              <a:rPr lang="fr-FR" sz="1200" b="0" dirty="0"/>
              <a:t>, vise à partager en toute transparence sur les chiffres des différentes pratiques obstétricales (accouchement, césarienne, péridurale, épisiotomie). </a:t>
            </a:r>
            <a:br>
              <a:rPr lang="fr-FR" sz="1200" b="0" dirty="0"/>
            </a:br>
            <a:br>
              <a:rPr lang="fr-FR" sz="1200" b="0" dirty="0"/>
            </a:br>
            <a:r>
              <a:rPr lang="fr-FR" sz="1200" dirty="0"/>
              <a:t>Le site ne fournit pas </a:t>
            </a:r>
            <a:r>
              <a:rPr lang="fr-FR" sz="1200" b="0" dirty="0"/>
              <a:t>d’informations sur les conditions d’accueil, les durées moyennes de séjours ni le suivi de la grossesse.</a:t>
            </a:r>
          </a:p>
        </p:txBody>
      </p:sp>
      <p:sp>
        <p:nvSpPr>
          <p:cNvPr id="8" name="Espace réservé du pied de page 7">
            <a:extLst>
              <a:ext uri="{FF2B5EF4-FFF2-40B4-BE49-F238E27FC236}">
                <a16:creationId xmlns:a16="http://schemas.microsoft.com/office/drawing/2014/main" id="{3AE78239-E735-BD40-B5CE-C66051BEF455}"/>
              </a:ext>
            </a:extLst>
          </p:cNvPr>
          <p:cNvSpPr>
            <a:spLocks noGrp="1"/>
          </p:cNvSpPr>
          <p:nvPr>
            <p:ph type="ftr" sz="quarter" idx="3"/>
          </p:nvPr>
        </p:nvSpPr>
        <p:spPr>
          <a:xfrm>
            <a:off x="2868782" y="195486"/>
            <a:ext cx="5879931" cy="360000"/>
          </a:xfrm>
        </p:spPr>
        <p:txBody>
          <a:bodyPr/>
          <a:lstStyle/>
          <a:p>
            <a:r>
              <a:rPr lang="fr-FR" sz="800" dirty="0">
                <a:solidFill>
                  <a:srgbClr val="7AB706"/>
                </a:solidFill>
              </a:rPr>
              <a:t>Les pratiques obstétricales en Île-de-France</a:t>
            </a:r>
          </a:p>
        </p:txBody>
      </p:sp>
      <p:sp>
        <p:nvSpPr>
          <p:cNvPr id="17" name="Titre 8">
            <a:extLst>
              <a:ext uri="{FF2B5EF4-FFF2-40B4-BE49-F238E27FC236}">
                <a16:creationId xmlns:a16="http://schemas.microsoft.com/office/drawing/2014/main" id="{B69582F0-44B3-C34E-848E-5802963CF2FF}"/>
              </a:ext>
            </a:extLst>
          </p:cNvPr>
          <p:cNvSpPr txBox="1">
            <a:spLocks/>
          </p:cNvSpPr>
          <p:nvPr/>
        </p:nvSpPr>
        <p:spPr>
          <a:xfrm>
            <a:off x="323850" y="1419622"/>
            <a:ext cx="3426826" cy="576065"/>
          </a:xfrm>
          <a:prstGeom prst="rect">
            <a:avLst/>
          </a:prstGeom>
        </p:spPr>
        <p:txBody>
          <a:bodyPr vert="horz" lIns="91440" tIns="45720" rIns="91440" bIns="45720" rtlCol="0" anchor="ctr">
            <a:no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nSpc>
                <a:spcPct val="100000"/>
              </a:lnSpc>
            </a:pPr>
            <a:r>
              <a:rPr lang="fr-FR" sz="2000" dirty="0">
                <a:solidFill>
                  <a:srgbClr val="002395"/>
                </a:solidFill>
              </a:rPr>
              <a:t>Pourquoi ce site ?</a:t>
            </a:r>
          </a:p>
        </p:txBody>
      </p:sp>
      <p:pic>
        <p:nvPicPr>
          <p:cNvPr id="22" name="Image 21">
            <a:extLst>
              <a:ext uri="{FF2B5EF4-FFF2-40B4-BE49-F238E27FC236}">
                <a16:creationId xmlns:a16="http://schemas.microsoft.com/office/drawing/2014/main" id="{79214286-B6B8-B743-BDCF-72AC976A4B16}"/>
              </a:ext>
            </a:extLst>
          </p:cNvPr>
          <p:cNvPicPr>
            <a:picLocks noChangeAspect="1"/>
          </p:cNvPicPr>
          <p:nvPr/>
        </p:nvPicPr>
        <p:blipFill>
          <a:blip r:embed="rId2"/>
          <a:srcRect/>
          <a:stretch/>
        </p:blipFill>
        <p:spPr>
          <a:xfrm>
            <a:off x="5868144" y="1720630"/>
            <a:ext cx="2544932" cy="1702239"/>
          </a:xfrm>
          <a:prstGeom prst="rect">
            <a:avLst/>
          </a:prstGeom>
        </p:spPr>
      </p:pic>
    </p:spTree>
    <p:extLst>
      <p:ext uri="{BB962C8B-B14F-4D97-AF65-F5344CB8AC3E}">
        <p14:creationId xmlns:p14="http://schemas.microsoft.com/office/powerpoint/2010/main" val="1531308126"/>
      </p:ext>
    </p:extLst>
  </p:cSld>
  <p:clrMapOvr>
    <a:masterClrMapping/>
  </p:clrMapOvr>
</p:sld>
</file>

<file path=ppt/theme/theme1.xml><?xml version="1.0" encoding="utf-8"?>
<a:theme xmlns:a="http://schemas.openxmlformats.org/drawingml/2006/main" name="TEMPLATE_ARS_HAUTS DE FRANCE 16-9">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25" id="{CCAA3B1F-37AD-D142-9B00-F2952BC71F32}" vid="{8780E14E-37A2-0148-9F40-6587BA01BE65}"/>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TEMPLATE_ARS_HAUTS DE FRANCE 16-9</Template>
  <TotalTime>440</TotalTime>
  <Words>417</Words>
  <Application>Microsoft Macintosh PowerPoint</Application>
  <PresentationFormat>Affichage à l'écran (16:9)</PresentationFormat>
  <Paragraphs>79</Paragraphs>
  <Slides>12</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12</vt:i4>
      </vt:variant>
    </vt:vector>
  </HeadingPairs>
  <TitlesOfParts>
    <vt:vector size="15" baseType="lpstr">
      <vt:lpstr>Arial</vt:lpstr>
      <vt:lpstr>Wingdings</vt:lpstr>
      <vt:lpstr>TEMPLATE_ARS_HAUTS DE FRANCE 16-9</vt:lpstr>
      <vt:lpstr>t</vt:lpstr>
      <vt:lpstr>Vous avez des questions sur les actes médicaux pratiqués lors de l'accouchement ? </vt:lpstr>
      <vt:lpstr>en Île-de-France et en France métropolitaine.   Par exemple pour l’année 2020 :</vt:lpstr>
      <vt:lpstr>• Combien de femmes accouchent par voie basse par rapport au nombre de césariennes pratiquées ?  • Combien d'épisiotomies sont pratiquées pour le premier accouchement et les accouchements suivants ?</vt:lpstr>
      <vt:lpstr>Au-delà de la proximité géographique, le choix d’une maternité se fait aussi au regard de votre situation médicale et personnelle.</vt:lpstr>
      <vt:lpstr>Quelles sont les différences d'une maternité à l'autre en matière de pratiques médicales lors d'un accouchement ?</vt:lpstr>
      <vt:lpstr>Épisiotomie ? Primipare ? Utérus cicatriciel ?   Sans mauvaise intention parfois les professionnels de santé utilisent un vocabulaire technique.</vt:lpstr>
      <vt:lpstr>Dédié avant tout aux parents (ou futurs parents), ce site renseigne aussi les professionnels de santé, les journalistes ou les associations de patients.</vt:lpstr>
      <vt:lpstr>Le site accouchements.sante-idf.fr porté par l'Agence régionale de santé d’Île-de-France, vise à partager en toute transparence sur les chiffres des différentes pratiques obstétricales (accouchement, césarienne, péridurale, épisiotomie).   Le site ne fournit pas d’informations sur les conditions d’accueil, les durées moyennes de séjours ni le suivi de la grossesse.</vt:lpstr>
      <vt:lpstr>👋 Gardez à l’esprit, que toutes ces données sont à mettre en perspective avec votre situation particulière dont vous pourrez discuter avec le praticien qui vous suit, ou avec des associations comme le CIANE (Collectif inter-associatif autour de la naissance).   Un projet de naissance, c'est bien plus qu'un ensemble d'indicateurs 😉</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Microsoft Office User</cp:lastModifiedBy>
  <cp:revision>36</cp:revision>
  <dcterms:created xsi:type="dcterms:W3CDTF">2020-12-16T16:21:47Z</dcterms:created>
  <dcterms:modified xsi:type="dcterms:W3CDTF">2021-05-26T14:34:49Z</dcterms:modified>
</cp:coreProperties>
</file>