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</Types>
</file>

<file path=_rels/.rels><?xml version="1.0" encoding="UTF-8" standalone="yes"?>

<Relationships 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5" Type="http://schemas.openxmlformats.org/officeDocument/2006/relationships/custom-properties" Target="docProps/custom.xml"/>
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VELON" initials="MV" lastIdx="12" clrIdx="0">
    <p:extLst>
      <p:ext uri="{19B8F6BF-5375-455C-9EA6-DF929625EA0E}">
        <p15:presenceInfo xmlns:p15="http://schemas.microsoft.com/office/powerpoint/2012/main" userId="S-1-5-21-2635319189-2584699302-2540952427-2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DDE"/>
    <a:srgbClr val="CAB3AD"/>
    <a:srgbClr val="D9DB59"/>
    <a:srgbClr val="179F98"/>
    <a:srgbClr val="326DB5"/>
    <a:srgbClr val="CB6CB5"/>
    <a:srgbClr val="94E0BB"/>
    <a:srgbClr val="FFFFFF"/>
    <a:srgbClr val="AA348A"/>
    <a:srgbClr val="078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5" autoAdjust="0"/>
    <p:restoredTop sz="93982" autoAdjust="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28" y="44"/>
      </p:cViewPr>
      <p:guideLst/>
    </p:cSldViewPr>
  </p:notesViewPr>
  <p:gridSpacing cx="72008" cy="72008"/>
</p:viewPr>
</file>

<file path=ppt/_rels/presentation.xml.rels><?xml version="1.0" encoding="UTF-8" standalone="yes"?>

<Relationships  xmlns="http://schemas.openxmlformats.org/package/2006/relationships">
<Relationship Id="rId8" Type="http://schemas.openxmlformats.org/officeDocument/2006/relationships/presProps" Target="presProps.xml"/>
<Relationship Id="rId3" Type="http://schemas.openxmlformats.org/officeDocument/2006/relationships/customXml" Target="../customXml/item3.xml"/>
<Relationship Id="rId7" Type="http://schemas.openxmlformats.org/officeDocument/2006/relationships/commentAuthors" Target="commentAuthors.xml"/>
<Relationship Id="rId2" Type="http://schemas.openxmlformats.org/officeDocument/2006/relationships/customXml" Target="../customXml/item2.xml"/>
<Relationship Id="rId1" Type="http://schemas.openxmlformats.org/officeDocument/2006/relationships/customXml" Target="../customXml/item1.xml"/>
<Relationship Id="rId6" Type="http://schemas.openxmlformats.org/officeDocument/2006/relationships/handoutMaster" Target="handoutMasters/handoutMaster1.xml"/>
<Relationship Id="rId11" Type="http://schemas.openxmlformats.org/officeDocument/2006/relationships/tableStyles" Target="tableStyles.xml"/>
<Relationship Id="rId5" Type="http://schemas.openxmlformats.org/officeDocument/2006/relationships/notesMaster" Target="notesMasters/notesMaster1.xml"/>
<Relationship Id="rId10" Type="http://schemas.openxmlformats.org/officeDocument/2006/relationships/theme" Target="theme/theme1.xml"/>
<Relationship Id="rId4" Type="http://schemas.openxmlformats.org/officeDocument/2006/relationships/slideMaster" Target="slideMasters/slideMaster1.xml"/>
<Relationship Id="rId9" Type="http://schemas.openxmlformats.org/officeDocument/2006/relationships/viewProps" Target="viewProps.xml"/>
<Relationship Id="rId12" Type="http://schemas.openxmlformats.org/officeDocument/2006/relationships/slide" Target="slides/slide1.xml"/>
<Relationship Id="rId13" Type="http://schemas.openxmlformats.org/officeDocument/2006/relationships/slide" Target="slides/slide2.xml"/>
<Relationship Id="rId14" Type="http://schemas.openxmlformats.org/officeDocument/2006/relationships/slide" Target="slides/slide3.xml"/>
<Relationship Id="rId15" Type="http://schemas.openxmlformats.org/officeDocument/2006/relationships/slide" Target="slides/slide4.xml"/>
<Relationship Id="rId16" Type="http://schemas.openxmlformats.org/officeDocument/2006/relationships/slide" Target="slides/slide5.xml"/>
<Relationship Id="rId17" Type="http://schemas.openxmlformats.org/officeDocument/2006/relationships/slide" Target="slides/slide6.xml"/>
<Relationship Id="rId18" Type="http://schemas.openxmlformats.org/officeDocument/2006/relationships/slide" Target="slides/slide7.xml"/>
<Relationship Id="rId19" Type="http://schemas.openxmlformats.org/officeDocument/2006/relationships/slide" Target="slides/slide8.xml"/>
<Relationship Id="rId20" Type="http://schemas.openxmlformats.org/officeDocument/2006/relationships/slide" Target="slides/slide9.xml"/>
<Relationship Id="rId21" Type="http://schemas.openxmlformats.org/officeDocument/2006/relationships/slide" Target="slides/slide10.xml"/>
<Relationship Id="rId22" Type="http://schemas.openxmlformats.org/officeDocument/2006/relationships/slide" Target="slides/slide11.xml"/>
<Relationship Id="rId23" Type="http://schemas.openxmlformats.org/officeDocument/2006/relationships/slide" Target="slides/slide12.xml"/>
<Relationship Id="rId24" Type="http://schemas.openxmlformats.org/officeDocument/2006/relationships/slide" Target="slides/slide13.xml"/>
<Relationship Id="rId25" Type="http://schemas.openxmlformats.org/officeDocument/2006/relationships/slide" Target="slides/slide14.xml"/>
<Relationship Id="rId26" Type="http://schemas.openxmlformats.org/officeDocument/2006/relationships/slide" Target="slides/slide15.xml"/>
<Relationship Id="rId27" Type="http://schemas.openxmlformats.org/officeDocument/2006/relationships/slide" Target="slides/slide16.xml"/>
<Relationship Id="rId28" Type="http://schemas.openxmlformats.org/officeDocument/2006/relationships/slide" Target="slides/slide17.xml"/>
<Relationship Id="rId29" Type="http://schemas.openxmlformats.org/officeDocument/2006/relationships/slide" Target="slides/slide18.xml"/>
<Relationship Id="rId30" Type="http://schemas.openxmlformats.org/officeDocument/2006/relationships/slide" Target="slides/slide19.xml"/>
<Relationship Id="rId31" Type="http://schemas.openxmlformats.org/officeDocument/2006/relationships/slide" Target="slides/slide20.xml"/>
<Relationship Id="rId32" Type="http://schemas.openxmlformats.org/officeDocument/2006/relationships/slide" Target="slides/slide21.xml"/>
<Relationship Id="rId33" Type="http://schemas.openxmlformats.org/officeDocument/2006/relationships/slide" Target="slides/slide22.xml"/>
<Relationship Id="rId34" Type="http://schemas.openxmlformats.org/officeDocument/2006/relationships/slide" Target="slides/slide23.xml"/>
<Relationship Id="rId35" Type="http://schemas.openxmlformats.org/officeDocument/2006/relationships/slide" Target="slides/slide24.xml"/>
<Relationship Id="rId36" Type="http://schemas.openxmlformats.org/officeDocument/2006/relationships/slide" Target="slides/slide25.xml"/>
<Relationship Id="rId37" Type="http://schemas.openxmlformats.org/officeDocument/2006/relationships/slide" Target="slides/slide26.xml"/>
<Relationship Id="rId38" Type="http://schemas.openxmlformats.org/officeDocument/2006/relationships/slide" Target="slides/slide27.xml"/>
<Relationship Id="rId39" Type="http://schemas.openxmlformats.org/officeDocument/2006/relationships/slide" Target="slides/slide28.xml"/>
<Relationship Id="rId40" Type="http://schemas.openxmlformats.org/officeDocument/2006/relationships/slide" Target="slides/slide29.xml"/>
<Relationship Id="rId41" Type="http://schemas.openxmlformats.org/officeDocument/2006/relationships/slide" Target="slides/slide30.xml"/>
<Relationship Id="rId42" Type="http://schemas.openxmlformats.org/officeDocument/2006/relationships/slide" Target="slides/slide31.xml"/>
<Relationship Id="rId43" Type="http://schemas.openxmlformats.org/officeDocument/2006/relationships/slide" Target="slides/slide32.xml"/>
<Relationship Id="rId44" Type="http://schemas.openxmlformats.org/officeDocument/2006/relationships/slide" Target="slides/slide33.xml"/>
</Relationships>
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123D2-797D-4DD8-A4F3-0DECABCCACD9}" type="datetimeFigureOut">
              <a:rPr lang="fr-FR" smtClean="0"/>
              <a:t>17/07/2023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4F434-D0EC-490B-BF54-40E488C2E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213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4310D-0C1C-47C6-820D-E27B79531CA6}" type="datetimeFigureOut">
              <a:rPr lang="fr-FR" smtClean="0"/>
              <a:t>17/07/2023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6848A-C744-4182-B15B-B604B0146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978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"/>
            <a:ext cx="12192000" cy="68584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2" y="458113"/>
            <a:ext cx="3297940" cy="105339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3239869" y="6339254"/>
            <a:ext cx="713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358C"/>
                </a:solidFill>
                <a:latin typeface="Century Gothic" panose="020B0502020202020204" pitchFamily="34" charset="0"/>
              </a:rPr>
              <a:t>PARTENAIRE DIGITAL AU SERVICE DE LA SANTÉ DES FRANCILIENS</a:t>
            </a:r>
          </a:p>
        </p:txBody>
      </p:sp>
      <p:sp>
        <p:nvSpPr>
          <p:cNvPr id="6" name="Organigramme : Processus 5"/>
          <p:cNvSpPr/>
          <p:nvPr userDrawn="1"/>
        </p:nvSpPr>
        <p:spPr>
          <a:xfrm>
            <a:off x="0" y="6501060"/>
            <a:ext cx="3221288" cy="45719"/>
          </a:xfrm>
          <a:prstGeom prst="flowChartProcess">
            <a:avLst/>
          </a:prstGeom>
          <a:solidFill>
            <a:srgbClr val="AA3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 userDrawn="1"/>
        </p:nvSpPr>
        <p:spPr>
          <a:xfrm>
            <a:off x="10370430" y="6514957"/>
            <a:ext cx="1026402" cy="45719"/>
          </a:xfrm>
          <a:prstGeom prst="flowChartProcess">
            <a:avLst/>
          </a:prstGeom>
          <a:solidFill>
            <a:srgbClr val="AA3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20073" y="5675473"/>
            <a:ext cx="197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err="1" smtClean="0"/>
          </a:p>
          <a:p>
            <a:r>
              <a:rPr lang="fr-FR" dirty="0" smtClean="0">
                <a:latin typeface="Century Gothic" panose="020B0502020202020204" pitchFamily="34" charset="0"/>
              </a:rPr>
              <a:t>Lucas </a:t>
            </a:r>
            <a:r>
              <a:rPr lang="fr-FR" dirty="0" err="1" smtClean="0">
                <a:latin typeface="Century Gothic" panose="020B0502020202020204" pitchFamily="34" charset="0"/>
              </a:rPr>
              <a:t>Anzelin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 userDrawn="1"/>
        </p:nvSpPr>
        <p:spPr>
          <a:xfrm>
            <a:off x="765444" y="1846990"/>
            <a:ext cx="9689046" cy="146502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0" kern="1200" baseline="0" dirty="0" smtClean="0">
                <a:solidFill>
                  <a:srgbClr val="AA348A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n-cs"/>
              </a:defRPr>
            </a:lvl1pPr>
          </a:lstStyle>
          <a:p>
            <a:pPr algn="ctr"/>
            <a:r>
              <a:rPr lang="fr-FR" sz="3200" b="1" kern="120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Présentation des données de Transferts in utero</a:t>
            </a:r>
            <a:r>
              <a:rPr lang="fr-FR" sz="32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 </a:t>
            </a:r>
            <a:br>
              <a:rPr lang="fr-FR" sz="32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</a:br>
            <a:r>
              <a:rPr lang="fr-FR" sz="32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source : HYGIE-</a:t>
            </a:r>
            <a:r>
              <a:rPr lang="fr-FR" sz="3200" b="1" kern="120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TIU</a:t>
            </a:r>
            <a:endParaRPr lang="fr-FR" sz="3200" b="1" kern="1200" dirty="0">
              <a:solidFill>
                <a:srgbClr val="AA348A"/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7970982" y="5748236"/>
            <a:ext cx="3777673" cy="45258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AA348A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4457" y="3312012"/>
            <a:ext cx="7005973" cy="5993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>
                <a:solidFill>
                  <a:srgbClr val="AA348A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n-cs"/>
              </a:defRPr>
            </a:lvl1pPr>
          </a:lstStyle>
          <a:p>
            <a:r>
              <a:rPr lang="fr-FR" dirty="0" err="1" smtClean="0"/>
              <a:t>Sous_titre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23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13" y="1843968"/>
            <a:ext cx="5648518" cy="4510687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 userDrawn="1"/>
        </p:nvPicPr>
        <p:blipFill rotWithShape="1">
          <a:blip r:embed="rId3"/>
          <a:srcRect l="28947" t="42098" r="56070" b="30756"/>
          <a:stretch/>
        </p:blipFill>
        <p:spPr>
          <a:xfrm>
            <a:off x="1786909" y="2576102"/>
            <a:ext cx="2211179" cy="225351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" name="Image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4913" y="1865096"/>
            <a:ext cx="5648518" cy="4510687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 userDrawn="1"/>
        </p:nvPicPr>
        <p:blipFill rotWithShape="1">
          <a:blip r:embed="rId3"/>
          <a:srcRect l="28947" t="42098" r="56070" b="30756"/>
          <a:stretch/>
        </p:blipFill>
        <p:spPr>
          <a:xfrm>
            <a:off x="7645609" y="2597230"/>
            <a:ext cx="2211179" cy="225351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Rectangle 74"/>
          <p:cNvSpPr/>
          <p:nvPr userDrawn="1"/>
        </p:nvSpPr>
        <p:spPr>
          <a:xfrm>
            <a:off x="9869872" y="5330440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9856788" y="4728204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4000441" y="5314785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987357" y="4712549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baseline="0" dirty="0">
                <a:solidFill>
                  <a:srgbClr val="6368AB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j-cs"/>
              </a:defRPr>
            </a:lvl1pPr>
          </a:lstStyle>
          <a:p>
            <a:pPr marL="0" lvl="0"/>
            <a:r>
              <a:rPr lang="fr-FR" dirty="0" smtClean="0"/>
              <a:t>TITRE_1</a:t>
            </a:r>
            <a:endParaRPr lang="fr-FR" dirty="0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1529359" y="802737"/>
            <a:ext cx="1191985" cy="0"/>
          </a:xfrm>
          <a:prstGeom prst="line">
            <a:avLst/>
          </a:prstGeom>
          <a:ln w="19050">
            <a:solidFill>
              <a:srgbClr val="636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" y="6367187"/>
            <a:ext cx="987525" cy="315424"/>
          </a:xfrm>
          <a:prstGeom prst="rect">
            <a:avLst/>
          </a:prstGeom>
        </p:spPr>
      </p:pic>
      <p:sp>
        <p:nvSpPr>
          <p:cNvPr id="29" name="ZoneTexte 28"/>
          <p:cNvSpPr txBox="1"/>
          <p:nvPr userDrawn="1"/>
        </p:nvSpPr>
        <p:spPr>
          <a:xfrm>
            <a:off x="804874" y="1344885"/>
            <a:ext cx="421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fr-FR" sz="1800" u="sng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Origines</a:t>
            </a:r>
            <a:r>
              <a:rPr lang="fr-FR" sz="1800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 des </a:t>
            </a:r>
            <a:r>
              <a:rPr lang="fr-FR" sz="1800" u="none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demandes de transfert</a:t>
            </a:r>
            <a:endParaRPr lang="fr-FR" sz="1800" baseline="0" dirty="0" smtClean="0">
              <a:solidFill>
                <a:schemeClr val="tx1"/>
              </a:solidFill>
              <a:latin typeface="Century Gothic" panose="020B0502020202020204" pitchFamily="34" charset="0"/>
              <a:ea typeface="Blogger Sans" panose="02000506030000020004" pitchFamily="2" charset="0"/>
            </a:endParaRPr>
          </a:p>
          <a:p>
            <a:r>
              <a:rPr lang="fr-FR" sz="1400" b="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Effectif (% de répartition régionale)</a:t>
            </a:r>
            <a:endParaRPr lang="fr-FR" sz="1400" b="0" dirty="0" smtClean="0">
              <a:solidFill>
                <a:schemeClr val="tx1"/>
              </a:solidFill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10381673" y="40426"/>
            <a:ext cx="18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Date d’extraction:</a:t>
            </a:r>
          </a:p>
        </p:txBody>
      </p:sp>
      <p:sp>
        <p:nvSpPr>
          <p:cNvPr id="4" name="Espace réservé du contenu 3"/>
          <p:cNvSpPr>
            <a:spLocks noGrp="1"/>
          </p:cNvSpPr>
          <p:nvPr userDrawn="1">
            <p:ph sz="quarter" idx="32" hasCustomPrompt="1"/>
          </p:nvPr>
        </p:nvSpPr>
        <p:spPr>
          <a:xfrm>
            <a:off x="10381673" y="242213"/>
            <a:ext cx="1413741" cy="35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5pPr>
          </a:lstStyle>
          <a:p>
            <a:pPr lvl="0"/>
            <a:r>
              <a:rPr lang="fr-FR" dirty="0" smtClean="0"/>
              <a:t>date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74" name="ZoneTexte 73"/>
          <p:cNvSpPr txBox="1"/>
          <p:nvPr userDrawn="1"/>
        </p:nvSpPr>
        <p:spPr>
          <a:xfrm>
            <a:off x="6790580" y="1323945"/>
            <a:ext cx="480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lvl="0"/>
            <a:r>
              <a:rPr lang="fr-FR" u="sng" dirty="0" smtClean="0">
                <a:latin typeface="Century Gothic" panose="020B0502020202020204" pitchFamily="34" charset="0"/>
              </a:rPr>
              <a:t>Destinations</a:t>
            </a:r>
            <a:r>
              <a:rPr lang="fr-FR" dirty="0" smtClean="0">
                <a:latin typeface="Century Gothic" panose="020B0502020202020204" pitchFamily="34" charset="0"/>
              </a:rPr>
              <a:t> des </a:t>
            </a:r>
            <a:r>
              <a:rPr lang="fr-FR" u="none" dirty="0" smtClean="0">
                <a:latin typeface="Century Gothic" panose="020B0502020202020204" pitchFamily="34" charset="0"/>
              </a:rPr>
              <a:t>transferts réalisés</a:t>
            </a:r>
            <a:endParaRPr lang="fr-FR" dirty="0" smtClean="0"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Effectif (% de répartition régionale)</a:t>
            </a:r>
            <a:endParaRPr lang="fr-FR" sz="1400" b="0" dirty="0" smtClean="0">
              <a:solidFill>
                <a:schemeClr val="tx1"/>
              </a:solidFill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4877620" y="4799239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Hors IDF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81" name="ZoneTexte 80"/>
          <p:cNvSpPr txBox="1"/>
          <p:nvPr userDrawn="1"/>
        </p:nvSpPr>
        <p:spPr>
          <a:xfrm>
            <a:off x="4877620" y="5426004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Inconnu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5146" y="254363"/>
            <a:ext cx="926672" cy="786452"/>
          </a:xfrm>
          <a:prstGeom prst="rect">
            <a:avLst/>
          </a:prstGeom>
        </p:spPr>
      </p:pic>
      <p:sp>
        <p:nvSpPr>
          <p:cNvPr id="37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610052" y="1505363"/>
            <a:ext cx="2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7037690" y="1505363"/>
            <a:ext cx="2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60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62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64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66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68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7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77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80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sp>
        <p:nvSpPr>
          <p:cNvPr id="135" name="ZoneTexte 134"/>
          <p:cNvSpPr txBox="1"/>
          <p:nvPr userDrawn="1"/>
        </p:nvSpPr>
        <p:spPr>
          <a:xfrm>
            <a:off x="10728198" y="4798207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Hors IDF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136" name="ZoneTexte 135"/>
          <p:cNvSpPr txBox="1"/>
          <p:nvPr userDrawn="1"/>
        </p:nvSpPr>
        <p:spPr>
          <a:xfrm>
            <a:off x="10728198" y="5424972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Inconnu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137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139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141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143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145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147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14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151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153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2585361"/>
              </p:ext>
            </p:extLst>
          </p:nvPr>
        </p:nvGraphicFramePr>
        <p:xfrm>
          <a:off x="2815145" y="6532098"/>
          <a:ext cx="634920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029">
                  <a:extLst>
                    <a:ext uri="{9D8B030D-6E8A-4147-A177-3AD203B41FA5}">
                      <a16:colId xmlns:a16="http://schemas.microsoft.com/office/drawing/2014/main" val="3539006957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3225481401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3755218089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2865206181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3997399393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1257463491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2817569263"/>
                    </a:ext>
                  </a:extLst>
                </a:gridCol>
              </a:tblGrid>
              <a:tr h="263028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rgbClr val="326DB5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RSPP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logger Sans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B6CB5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RP92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179F98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RPVM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D9DB59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IFSUD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94E0BB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MYPA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AB3AD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RPVO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539DDE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NEF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80459"/>
                  </a:ext>
                </a:extLst>
              </a:tr>
            </a:tbl>
          </a:graphicData>
        </a:graphic>
      </p:graphicFrame>
      <p:sp>
        <p:nvSpPr>
          <p:cNvPr id="85" name="Espace réservé du texte 9"/>
          <p:cNvSpPr>
            <a:spLocks noGrp="1"/>
          </p:cNvSpPr>
          <p:nvPr>
            <p:ph type="body" sz="quarter" idx="103" hasCustomPrompt="1"/>
          </p:nvPr>
        </p:nvSpPr>
        <p:spPr>
          <a:xfrm>
            <a:off x="4829870" y="1431169"/>
            <a:ext cx="1281345" cy="206103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6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87" name="Espace réservé du texte 9"/>
          <p:cNvSpPr>
            <a:spLocks noGrp="1"/>
          </p:cNvSpPr>
          <p:nvPr>
            <p:ph type="body" sz="quarter" idx="104" hasCustomPrompt="1"/>
          </p:nvPr>
        </p:nvSpPr>
        <p:spPr>
          <a:xfrm>
            <a:off x="11128164" y="1409970"/>
            <a:ext cx="1288864" cy="206007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6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64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_graph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baseline="0" dirty="0">
                <a:solidFill>
                  <a:srgbClr val="6368AB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j-cs"/>
              </a:defRPr>
            </a:lvl1pPr>
          </a:lstStyle>
          <a:p>
            <a:pPr marL="0" lvl="0"/>
            <a:r>
              <a:rPr lang="fr-FR" dirty="0" smtClean="0"/>
              <a:t>TITRE_5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529359" y="802737"/>
            <a:ext cx="1191985" cy="0"/>
          </a:xfrm>
          <a:prstGeom prst="line">
            <a:avLst/>
          </a:prstGeom>
          <a:ln w="19050">
            <a:solidFill>
              <a:srgbClr val="636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" y="6367187"/>
            <a:ext cx="987525" cy="315424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10381673" y="40426"/>
            <a:ext cx="18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Date d’extraction: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5pPr>
          </a:lstStyle>
          <a:p>
            <a:pPr lvl="0"/>
            <a:r>
              <a:rPr lang="fr-FR" dirty="0" smtClean="0"/>
              <a:t>date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33"/>
          </p:nvPr>
        </p:nvSpPr>
        <p:spPr>
          <a:xfrm>
            <a:off x="876408" y="1113035"/>
            <a:ext cx="8330346" cy="2894189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146" y="254363"/>
            <a:ext cx="926672" cy="786452"/>
          </a:xfrm>
          <a:prstGeom prst="rect">
            <a:avLst/>
          </a:prstGeom>
        </p:spPr>
      </p:pic>
      <p:sp>
        <p:nvSpPr>
          <p:cNvPr id="4" name="Espace réservé du tableau 3"/>
          <p:cNvSpPr>
            <a:spLocks noGrp="1"/>
          </p:cNvSpPr>
          <p:nvPr>
            <p:ph type="tbl" sz="quarter" idx="34"/>
          </p:nvPr>
        </p:nvSpPr>
        <p:spPr>
          <a:xfrm>
            <a:off x="499091" y="4970351"/>
            <a:ext cx="10589452" cy="171226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141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1145864" y="6322926"/>
            <a:ext cx="1046136" cy="388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logger Sans Light" panose="02000506030000020004" pitchFamily="2" charset="0"/>
                <a:ea typeface="Blogger Sans Light" panose="0200050603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F20C0-9A36-4A77-8442-F0ADF1F6F5F4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8140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6" r:id="rId2"/>
    <p:sldLayoutId id="214748373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Blogger Sans Light" panose="02000506030000020004" pitchFamily="2" charset="0"/>
          <a:ea typeface="Blogger Sans Light" panose="0200050603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1.xml"/>
</Relationships>

</file>

<file path=ppt/slides/_rels/slide1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1e6160dd.png"/>
<Relationship Id="rId3" Type="http://schemas.openxmlformats.org/officeDocument/2006/relationships/hyperlink" Target="NA" TargetMode="External"/>
</Relationships>

</file>

<file path=ppt/slides/_rels/slide1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7c852283.png"/>
<Relationship Id="rId3" Type="http://schemas.openxmlformats.org/officeDocument/2006/relationships/hyperlink" Target="NA" TargetMode="External"/>
</Relationships>

</file>

<file path=ppt/slides/_rels/slide1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3dd9e8c5.png"/>
<Relationship Id="rId3" Type="http://schemas.openxmlformats.org/officeDocument/2006/relationships/hyperlink" Target="NA" TargetMode="External"/>
</Relationships>

</file>

<file path=ppt/slides/_rels/slide1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4c827949.png"/>
<Relationship Id="rId3" Type="http://schemas.openxmlformats.org/officeDocument/2006/relationships/hyperlink" Target="NA" TargetMode="External"/>
</Relationships>

</file>

<file path=ppt/slides/_rels/slide1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24a4c056.png"/>
<Relationship Id="rId3" Type="http://schemas.openxmlformats.org/officeDocument/2006/relationships/hyperlink" Target="NA" TargetMode="External"/>
</Relationships>

</file>

<file path=ppt/slides/_rels/slide1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75f9051d.png"/>
<Relationship Id="rId3" Type="http://schemas.openxmlformats.org/officeDocument/2006/relationships/hyperlink" Target="NA" TargetMode="External"/>
</Relationships>

</file>

<file path=ppt/slides/_rels/slide1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16c6d049.png"/>
<Relationship Id="rId3" Type="http://schemas.openxmlformats.org/officeDocument/2006/relationships/hyperlink" Target="NA" TargetMode="External"/>
</Relationships>

</file>

<file path=ppt/slides/_rels/slide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11afd354.png"/>
<Relationship Id="rId3" Type="http://schemas.openxmlformats.org/officeDocument/2006/relationships/hyperlink" Target="NA" TargetMode="External"/>
</Relationships>

</file>

<file path=ppt/slides/_rels/slide2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e4a7c1a.png"/>
<Relationship Id="rId3" Type="http://schemas.openxmlformats.org/officeDocument/2006/relationships/hyperlink" Target="NA" TargetMode="External"/>
</Relationships>

</file>

<file path=ppt/slides/_rels/slide2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3df1ecc7.png"/>
<Relationship Id="rId3" Type="http://schemas.openxmlformats.org/officeDocument/2006/relationships/hyperlink" Target="NA" TargetMode="External"/>
</Relationships>

</file>

<file path=ppt/slides/_rels/slide2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4973e049.png"/>
<Relationship Id="rId3" Type="http://schemas.openxmlformats.org/officeDocument/2006/relationships/hyperlink" Target="NA" TargetMode="External"/>
</Relationships>

</file>

<file path=ppt/slides/_rels/slide2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34018119.png"/>
<Relationship Id="rId3" Type="http://schemas.openxmlformats.org/officeDocument/2006/relationships/hyperlink" Target="NA" TargetMode="External"/>
</Relationships>

</file>

<file path=ppt/slides/_rels/slide2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77b7805a.png"/>
<Relationship Id="rId3" Type="http://schemas.openxmlformats.org/officeDocument/2006/relationships/hyperlink" Target="NA" TargetMode="External"/>
</Relationships>

</file>

<file path=ppt/slides/_rels/slide2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6c04f97c.png"/>
<Relationship Id="rId3" Type="http://schemas.openxmlformats.org/officeDocument/2006/relationships/hyperlink" Target="NA" TargetMode="External"/>
</Relationships>

</file>

<file path=ppt/slides/_rels/slide2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6c24141.png"/>
<Relationship Id="rId3" Type="http://schemas.openxmlformats.org/officeDocument/2006/relationships/hyperlink" Target="NA" TargetMode="External"/>
</Relationships>

</file>

<file path=ppt/slides/_rels/slide2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5c8eacc2.png"/>
<Relationship Id="rId3" Type="http://schemas.openxmlformats.org/officeDocument/2006/relationships/hyperlink" Target="NA" TargetMode="External"/>
</Relationships>

</file>

<file path=ppt/slides/_rels/slide2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7df48310.png"/>
<Relationship Id="rId3" Type="http://schemas.openxmlformats.org/officeDocument/2006/relationships/hyperlink" Target="NA" TargetMode="External"/>
</Relationships>

</file>

<file path=ppt/slides/_rels/slide2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3ec04fd6.png"/>
</Relationships>

</file>

<file path=ppt/slides/_rels/slide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3567edae.png"/>
<Relationship Id="rId3" Type="http://schemas.openxmlformats.org/officeDocument/2006/relationships/hyperlink" Target="NA" TargetMode="External"/>
</Relationships>

</file>

<file path=ppt/slides/_rels/slide3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74c1520.png"/>
</Relationships>

</file>

<file path=ppt/slides/_rels/slide3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112c4af3.png"/>
<Relationship Id="rId3" Type="http://schemas.openxmlformats.org/officeDocument/2006/relationships/hyperlink" Target="NA" TargetMode="External"/>
</Relationships>

</file>

<file path=ppt/slides/_rels/slide3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3f11fa46.png"/>
<Relationship Id="rId3" Type="http://schemas.openxmlformats.org/officeDocument/2006/relationships/hyperlink" Target="NA" TargetMode="External"/>
</Relationships>

</file>

<file path=ppt/slides/_rels/slide3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19f66e53.png"/>
<Relationship Id="rId3" Type="http://schemas.openxmlformats.org/officeDocument/2006/relationships/hyperlink" Target="NA" TargetMode="External"/>
</Relationships>

</file>

<file path=ppt/slides/_rels/slide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63435a6b.png"/>
<Relationship Id="rId3" Type="http://schemas.openxmlformats.org/officeDocument/2006/relationships/hyperlink" Target="NA" TargetMode="External"/>
</Relationships>

</file>

<file path=ppt/slides/_rels/slide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55638e94.png"/>
<Relationship Id="rId3" Type="http://schemas.openxmlformats.org/officeDocument/2006/relationships/hyperlink" Target="NA" TargetMode="External"/>
</Relationships>

</file>

<file path=ppt/slides/_rels/slide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77b0d5d5.png"/>
<Relationship Id="rId3" Type="http://schemas.openxmlformats.org/officeDocument/2006/relationships/hyperlink" Target="NA" TargetMode="External"/>
</Relationships>

</file>

<file path=ppt/slides/_rels/slide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ff57ae2.png"/>
<Relationship Id="rId3" Type="http://schemas.openxmlformats.org/officeDocument/2006/relationships/hyperlink" Target="NA" TargetMode="External"/>
</Relationships>

</file>

<file path=ppt/slides/_rels/slide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4b203e86.png"/>
<Relationship Id="rId3" Type="http://schemas.openxmlformats.org/officeDocument/2006/relationships/hyperlink" Target="NA" TargetMode="External"/>
</Relationships>

</file>

<file path=ppt/slides/_rels/slide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26b99373800fd.png"/>
<Relationship Id="rId3" Type="http://schemas.openxmlformats.org/officeDocument/2006/relationships/hyperlink" Target="NA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7970982" y="5748236"/>
            <a:ext cx="3777673" cy="452580"/>
          </a:xfrm>
        </p:spPr>
        <p:txBody>
          <a:bodyPr/>
          <a:lstStyle/>
          <a:p>
            <a:r>
              <a:rPr/>
              <a:t>Mardi 4 Février 2025</a:t>
            </a:r>
          </a:p>
        </p:txBody>
      </p:sp>
      <p:sp>
        <p:nvSpPr>
          <p:cNvPr id="3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4457" y="3312012"/>
            <a:ext cx="7005973" cy="599312"/>
          </a:xfrm>
        </p:spPr>
        <p:txBody>
          <a:bodyPr/>
          <a:lstStyle/>
          <a:p>
            <a:r>
              <a:rPr/>
              <a:t>Île de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TIU par type d'établissement receveur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122 (8.9%)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217 (15.9%)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1007 (73.8%)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 (1.3%)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1365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(22.2%)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 (66.7%)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122 (8.9%)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219 (15.9%)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1013 (73.7%)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 (1.3%)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1374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Annulation des demandes de TIU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 (6.1%)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37 (8%)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 (6.3%)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 (5.4%)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33 (7.1%)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44 (9.5%)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82 (17.7%)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41 (8.9%)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 (5.6%)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37 (8%)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46 (10%)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34 (7.4%)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462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 (6.1%)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37 (8%)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 (6.3%)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 (5.4%)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33 (7.1%)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44 (9.5%)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82 (17.7%)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41 (8.9%)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 (5.6%)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37 (8%)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46 (10%)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34 (7.4%)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462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d'annulation des demandes de TIU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Contre-indications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Conseil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Accouchement 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avant transfert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Stabilisation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 (5.4%)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33 (7.1%)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55 (11.9%)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60 (13%)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289 (62.6%)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462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 (5.4%)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33 (7.1%)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55 (11.9%)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60 (13%)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289 (62.6%)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462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Termes des femmes ayant accouché avant transfert en 2024 (64 N.nés cellule et 0 N.nés réseaux)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 (15%)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 (20%)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 (26.7%)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8 (13.3%)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 (18.3%)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 (6.7%)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 (15%)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 (20%)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 (26.7%)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8 (13.3%)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 (18.3%)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 (6.7%)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2024 (Total des transferts)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189 (10.3%)</a:t>
            </a:r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136 (7.4%)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287 (15.6%)</a:t>
            </a:r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358 (19.5%)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260 (14.2%)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282 (15.4%)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298 (16.2%)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26 (1.4%)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69 (5.0%)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70 (5.1%)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260 (18.9%)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419 (30.5%)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195 (14.2%)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225 (16.4%)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61 (4.4%)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74 (5.4%)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1 (0.1%)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2024 (Transferts cellule)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189 (10.3%)</a:t>
            </a:r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132 (7.2%)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287 (15.7%)</a:t>
            </a:r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358 (19.6%)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259 (14.2%)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279 (15.3%)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297 (16.3%)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26 (1.4%)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69 (5.1%)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68 (5.0%)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260 (19.0%)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419 (30.7%)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194 (14.2%)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222 (16.3%)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61 (4.5%)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72 (5.3%)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2024 (Transferts réseaux)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4 (44.4%)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1 (11.1%)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3 (33.3%)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1 (11.1%)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2 (22.2%)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1 (11.1%)</a:t>
            </a:r>
          </a:p>
        </p:txBody>
      </p:sp>
      <p:sp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3 (33.3%)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2 (22.2%)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1 (11.1%)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 transfert principal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219200"/>
                <a:gridCol w="105156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Manque place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enfant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107 (5.9%)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130 (7.1%)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131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280 (15.3%)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423 (23.2%)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756 (41.4%)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1827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(33.3%)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(33.3%)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107 (5.8%)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131 (7.1%)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134 (7.3%)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280 (15.3%)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424 (23.1%)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759 (41.3%)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1836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2024 (Total des transferts)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Grossesse triple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(0.3%)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 (17.4%)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625 (82.3%)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759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(0.5%)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42 (9.9%)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380 (89.6%)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424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(0.4%)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(6.8%)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260 (92.9%)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(17.6%)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108 (82.4%)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(2.8%)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104 (97.2%)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Manque place </a:t>
                      </a:r>
                      <a:b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 mère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Manque place</a:t>
                      </a:r>
                      <a:b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 enfant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 (11.2%)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119 (88.8%)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134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(0.2%)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234 (12.7%)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1597 (87.0%)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1836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2024 (Transferts cellule)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Grossesse triple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(0.3%)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 (17.5%)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622 (82.3%)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756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(0.5%)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42 (9.9%)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379 (89.6%)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423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(0.4%)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(6.8%)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260 (92.9%)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(17.7%)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107 (82.3%)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(2.8%)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104 (97.2%)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Manque place </a:t>
                      </a:r>
                      <a:b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 mère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Manque place</a:t>
                      </a:r>
                      <a:b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 enfant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 (11.5%)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116 (88.5%)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(0.2%)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234 (12.8%)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1588 (86.9%)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1827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162 (8.9%)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137 (7.5%)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131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141 (7.7%)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168 (9.2%)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216 (11.8%)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159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139 (7.6%)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149 (8.2%)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144 (7.9%)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149 (8.2%)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1827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 (44.4%)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162 (8.8%)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137 (7.5%)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141 (7.7%)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169 (9.2%)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220 (12.0%)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159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140 (7.6%)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149 (8.1%)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145 (7.9%)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150 (8.2%)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1836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2024 (Transferts réseaux)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3657600"/>
                <a:gridCol w="1051560"/>
                <a:gridCol w="3657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(100%)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(100%)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(100%)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Manque place </a:t>
                      </a:r>
                      <a:b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 mère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Manque place</a:t>
                      </a:r>
                      <a:b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 enfant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(100%)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(100%)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 (100%)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des transferts réalisés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Retour 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maternité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Retour 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domicile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 (0.4%)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 (1.5%)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 (2.1%)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598 (43.8%)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713 (52.2%)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1365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 (100.0%)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 (1.0%)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 (1.5%)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 (2.0%)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598 (43.5%)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713 (51.9%)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1374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 transfert réalisé selon le motif de TIU en 2024 (Total des transferts)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219200"/>
                <a:gridCol w="105156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Manque place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enfant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41 (6.9%)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 (1.8%)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52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194 (32.4%)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185 (30.9%)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115 (19.2%)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Retour </a:t>
                      </a:r>
                      <a:b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 domicile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40 (5.6%)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77 (10.8%)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44 (6.2%)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36 (5.0%)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143 (20.1%)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373 (52.3%)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713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Retour </a:t>
                      </a:r>
                      <a:b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 maternité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(10.0%)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(10.0%)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 (30.0%)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(15.0%)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 (35.0%)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(10.7%)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(10.7%)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 (17.9%)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 (53.6%)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(7.1%)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(21.4%)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(7.1%)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(14.3%)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(21.4%)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 (28.6%)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89 (6.5%)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92 (6.7%)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101 (7.4%)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241 (17.5%)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349 (25.4%)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501 (36.5%)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1374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 transfert réalisé selon le motif de TIU en 2024 (Transferts cellule)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41 (6.9%)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 (1.8%)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52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194 (32.4%)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185 (30.9%)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115 (19.2%)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Retour </a:t>
                      </a:r>
                      <a:b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 domicile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40 (5.6%)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77 (10.8%)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44 (6.2%)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36 (5.0%)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143 (20.1%)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373 (52.3%)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713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Retour </a:t>
                      </a:r>
                      <a:b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 maternité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(10.0%)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(10.0%)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 (30.0%)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(15.0%)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 (35.0%)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(10.7%)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(10.7%)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 (17.9%)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 (53.6%)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(40.0%)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86 (6.3%)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92 (6.7%)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100 (7.3%)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241 (17.7%)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348 (25.5%)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498 (36.5%)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1365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 transfert réalisé selon le motif de TIU en 2024 (Transferts réseaux)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Manque place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enfant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Retour </a:t>
                      </a:r>
                      <a:b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 domicile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Retour </a:t>
                      </a:r>
                      <a:b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 maternité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(33.3%)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(33.3%)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(33.3%)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(33.3%)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Délai d'accouchement des TIU réalisés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097280"/>
                <a:gridCol w="105156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0 jour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1 jour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2 jours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3-5 jours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6-10 jours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11-20 jours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21 jours et +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118 (19.7%)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69 (11.5%)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60 (10%)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113 (18.9%)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111 (18.6%)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74 (12.4%)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48 (8%)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 (0.8%)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118 (19.7%)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69 (11.5%)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60 (10%)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113 (18.9%)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111 (18.6%)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74 (12.4%)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48 (8%)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 (0.8%)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Termes des demandes de transfert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77 (4.2%)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231 (12.6%)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287 (15.7%)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369 (20.2%)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367 (20.1%)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325 (17.8%)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143 (7.8%)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1827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(33.3%)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(33.3%)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77 (4.2%)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231 (12.6%)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290 (15.8%)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369 (20.1%)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368 (20.0%)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326 (17.8%)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144 (7.8%)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30 (1.6%)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1836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Les accouchements suite à TIU en  2024 - terme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(3.8%)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71 (11.9%)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77 (12.9%)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107 (17.9%)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115 (19.2%)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112 (18.7%)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73 (12.2%)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 (3.3%)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(3.8%)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71 (11.9%)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77 (12.9%)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107 (17.9%)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115 (19.2%)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112 (18.7%)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73 (12.2%)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 (3.3%)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Les accouchements suite à TIU en 2024 - motif de transfert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14400"/>
                <a:gridCol w="105156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Manque place 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mère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Manque place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enfant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115 (19.2%)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185 (30.9%)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194 (32.4%)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52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 (1.8%)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41 (6.9%)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115 (19.2%)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185 (30.9%)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194 (32.4%)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52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 (1.8%)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41 (6.9%)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propositions de transfert refusées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origine des demandes de TIU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2743200"/>
                <a:gridCol w="1051560"/>
                <a:gridCol w="2743200"/>
                <a:gridCol w="27432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1815 (99.3%)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 (0.7%)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1827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 (100.0%)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1815 (98.9%)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21 (1.1%)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1836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des propositions de transfert refusées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d'établissements contactés par demande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4 et +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595 (32.6%)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385 (21.1%)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276 (15.1%)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571 (31.3%)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1827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 (77.8%)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602 (32.8%)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386 (21.0%)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276 (15.0%)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572 (31.2%)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1836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Devenir des demandes de MAP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issue 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inconnue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Autre 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issue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Annulée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Retour 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domicile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 (1.2%)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115 (15.2%)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258 (34.1%)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373 (49.3%)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756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(100.0%)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 (0.5%)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 (1.2%)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115 (15.2%)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258 (34.0%)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373 (49.1%)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759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Devenir des demandes de RPM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issue 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inconnue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Autre 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issue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Annulée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Retour </a:t>
                      </a:r>
                      <a:b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</a:b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 domicile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(0.5%)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 (4.3%)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75 (17.7%)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143 (33.8%)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185 (43.7%)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423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(0.7%)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 (4.2%)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75 (17.7%)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143 (33.7%)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185 (43.6%)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424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TIU par type d'établissement demandeur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291 (15.9%)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593 (32.5%)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784 (42.9%)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1827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8 (88.9%)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292 (15.9%)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593 (32.3%)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792 (43.1%)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1836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L'établissement a-t-il appelé le réseau avant la cellule?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Appel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Oui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74 (15.7%)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125 (26.5%)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232 (49.3%)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38 (8.1%)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(0.4%)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471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Non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215 (15.9%)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467 (34.6%)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549 (40.7%)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92 (6.8%)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 (1.9%)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1348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(25.0%)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(12.5%)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(37.5%)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(25.0%)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291 (15.9%)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593 (32.5%)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784 (42.9%)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1827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2024 (Total des transferts)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30 (8.4%)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35 (9.8%)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(6.4%)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 (7.0%)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(7.5%)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31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46 (12.8%)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24 (6.7%)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36 (10.1%)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31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22 (6.1%)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 (7.8%)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358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 (6.0%)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 (9.4%)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22 (7.4%)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 (5.4%)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 (9.7%)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32 (10.7%)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 (9.7%)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(6.4%)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(9.1%)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 (6.3%)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22 (7.7%)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 (4.5%)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(6.6%)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(9.4%)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(8.0%)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34 (11.8%)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 (10.1%)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(6.6%)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(9.4%)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 (10.1%)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(9.4%)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(8.2%)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24 (8.5%)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21 (7.4%)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 (7.1%)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17 (6.0%)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(6.7%)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 (9.9%)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 (10.3%)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 (7.1%)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22 (7.8%)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31 (11.0%)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 (9.9%)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282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 (7.7%)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30 (11.5%)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(7.3%)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22 (8.5%)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(7.3%)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33 (12.7%)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 (10.0%)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(8.8%)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(7.3%)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(7.3%)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 (6.2%)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 (5.4%)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 (5.3%)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 (6.3%)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 (6.3%)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 (4.8%)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 (13.2%)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(12.2%)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(12.2%)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 (8.5%)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 (7.9%)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17 (9.0%)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 (7.9%)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 (6.3%)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 (7.4%)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8 (5.9%)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17 (12.5%)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 (11.0%)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8 (5.9%)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 (5.1%)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31 (22.8%)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 (5.1%)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 (2.9%)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 (4.4%)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 (8.8%)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 (8.1%)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 (23.1%)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 (15.4%)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162 (8.8%)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137 (7.5%)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141 (7.7%)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169 (9.2%)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220 (12.0%)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159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140 (7.6%)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149 (8.1%)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145 (7.9%)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150 (8.2%)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1836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2024 (Transferts cellule)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Variable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30 (8.4%)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35 (9.8%)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(6.4%)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 (7.0%)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(7.5%)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31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46 (12.8%)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24 (6.7%)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36 (10.1%)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31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22 (6.1%)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 (7.8%)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358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 (6.1%)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 (9.4%)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 (8.8%)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21 (7.1%)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 (5.4%)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 (9.8%)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32 (10.8%)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 (9.8%)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 (8.8%)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 (8.8%)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(6.4%)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(9.1%)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 (6.3%)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22 (7.7%)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 (4.5%)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(6.6%)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(9.4%)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(8.0%)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34 (11.8%)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 (10.1%)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(6.6%)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(9.4%)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 (10.1%)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(9.4%)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(8.2%)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24 (8.6%)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21 (7.5%)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17 (6.1%)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(6.8%)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 (10.0%)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29 (10.4%)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(6.8%)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22 (7.9%)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30 (10.8%)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(9.7%)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 (7.7%)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30 (11.6%)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(7.3%)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22 (8.5%)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(7.3%)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32 (12.4%)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 (10.0%)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(8.9%)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(7.3%)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19 (7.3%)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 (6.2%)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 (5.4%)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 (5.3%)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 (6.3%)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 (6.3%)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 (4.8%)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 (13.2%)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(12.2%)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23 (12.2%)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 (8.5%)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 (7.9%)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17 (9.0%)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 (7.9%)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 (6.3%)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10 (7.6%)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8 (6.1%)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17 (12.9%)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 (11.4%)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8 (6.1%)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 (5.3%)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27 (20.5%)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7 (5.3%)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 (3.0%)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 (4.5%)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12 (9.1%)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11 (8.3%)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6 (23.1%)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 (15.4%)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 (7.7%)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(11.5%)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162 (8.9%)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137 (7.5%)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131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141 (7.7%)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168 (9.2%)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216 (11.8%)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159 (8.7%)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139 (7.6%)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149 (8.2%)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144 (7.9%)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149 (8.2%)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1827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2024 (Transferts réseaux)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(33.3%)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 (100.0%)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 (44.4%)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origine géographique des établissements demandeurs de TIU en 2024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04/02/2025</a:t>
            </a:r>
          </a:p>
        </p:txBody>
      </p:sp>
      <p:pic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14400"/>
                <a:gridCol w="105156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78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91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95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77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93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94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92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75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1" u="none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 (1.4%)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 (1.4%)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132 (7.2%)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148 (8.1%)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189 (10.3%)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200 (10.9%)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202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259 (14.2%)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287 (15.7%)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359 (19.6%)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1827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4 (44.4%)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 (33.3%)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25 (1.4%)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 (1.4%)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136 (7.4%)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148 (8.1%)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189 (10.3%)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201 (10.9%)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205 (11.2%)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260 (14.2%)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287 (15.6%)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359 (19.6%)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9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</a:rPr>
                        <a:t>1836</a:t>
                      </a:r>
                    </a:p>
                  </a:txBody>
                  <a:tcPr anchor="ctr" marB="0" marT="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25400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eme Office">
  <a:themeElements>
    <a:clrScheme name="Personnalisé 20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24AE76"/>
      </a:accent2>
      <a:accent3>
        <a:srgbClr val="755DD9"/>
      </a:accent3>
      <a:accent4>
        <a:srgbClr val="FFDB01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F1D833D88DB42A3954B38348112C0" ma:contentTypeVersion="5" ma:contentTypeDescription="Crée un document." ma:contentTypeScope="" ma:versionID="cbb389c6e3f0f0ae1abc06d89814985f">
  <xsd:schema xmlns:xsd="http://www.w3.org/2001/XMLSchema" xmlns:xs="http://www.w3.org/2001/XMLSchema" xmlns:p="http://schemas.microsoft.com/office/2006/metadata/properties" xmlns:ns2="66131f70-eef1-40a2-8438-5844918e2363" targetNamespace="http://schemas.microsoft.com/office/2006/metadata/properties" ma:root="true" ma:fieldsID="77bcba46d60f903f97860d1f88a25246" ns2:_="">
    <xsd:import namespace="66131f70-eef1-40a2-8438-5844918e2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31f70-eef1-40a2-8438-5844918e2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EC7570-6500-40A6-8704-95223CF9C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31f70-eef1-40a2-8438-5844918e2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54E139-AEFD-4B79-A0FE-669367176D50}">
  <ds:schemaRefs>
    <ds:schemaRef ds:uri="http://purl.org/dc/terms/"/>
    <ds:schemaRef ds:uri="66131f70-eef1-40a2-8438-5844918e236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618152-1C7B-4E36-B813-6CBBE4583F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43094</TotalTime>
  <Words>0</Words>
  <Application>Microsoft Office PowerPoint</Application>
  <PresentationFormat>Grand écran</PresentationFormat>
  <Paragraphs>0</Paragraphs>
  <Slides>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7" baseType="lpstr">
      <vt:lpstr>Arial</vt:lpstr>
      <vt:lpstr>Blogger Sans</vt:lpstr>
      <vt:lpstr>Blogger Sans Light</vt:lpstr>
      <vt:lpstr>Calibri</vt:lpstr>
      <vt:lpstr>Century Gothic</vt:lpstr>
      <vt:lpstr>Wingdings 2</vt:lpstr>
      <vt:lpstr>Theme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Présentation PowerPoint</dc:title>
  <dc:creator>Fabrice GIRAUD</dc:creator>
  <cp:lastModifiedBy>lanzelin</cp:lastModifiedBy>
  <cp:revision>935</cp:revision>
  <cp:lastPrinted>2016-03-03T10:24:24Z</cp:lastPrinted>
  <dcterms:created xsi:type="dcterms:W3CDTF">2016-02-24T09:33:14Z</dcterms:created>
  <dcterms:modified xsi:type="dcterms:W3CDTF">2025-02-04T15:51:40Z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0x010100C9FF1D833D88DB42A3954B38348112C0</vt:lpwstr>
  </property>
</Properties>
</file>