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5"/>
  </p:notesMasterIdLst>
  <p:handoutMasterIdLst>
    <p:handoutMasterId r:id="rId6"/>
  </p:handoutMasterIdLst>
  <p:sldIdLst xmlns:a="http://schemas.openxmlformats.org/drawingml/2006/main" xmlns:r="http://schemas.openxmlformats.org/officeDocument/2006/relationships" xmlns:p="http://schemas.openxmlformats.org/presentationml/2006/main">
    <p:sldId id="256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70" r:id="rId26"/>
    <p:sldId id="271" r:id="rId27"/>
    <p:sldId id="272" r:id="rId28"/>
    <p:sldId id="273" r:id="rId29"/>
    <p:sldId id="274" r:id="rId30"/>
    <p:sldId id="275" r:id="rId31"/>
    <p:sldId id="276" r:id="rId32"/>
    <p:sldId id="277" r:id="rId33"/>
    <p:sldId id="278" r:id="rId34"/>
    <p:sldId id="279" r:id="rId35"/>
    <p:sldId id="280" r:id="rId36"/>
    <p:sldId id="281" r:id="rId37"/>
    <p:sldId id="282" r:id="rId38"/>
    <p:sldId id="283" r:id="rId39"/>
    <p:sldId id="284" r:id="rId40"/>
    <p:sldId id="285" r:id="rId41"/>
    <p:sldId id="286" r:id="rId42"/>
    <p:sldId id="287" r:id="rId43"/>
    <p:sldId id="288" r:id="rId44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e VELON" initials="MV" lastIdx="12" clrIdx="0">
    <p:extLst>
      <p:ext uri="{19B8F6BF-5375-455C-9EA6-DF929625EA0E}">
        <p15:presenceInfo xmlns:p15="http://schemas.microsoft.com/office/powerpoint/2012/main" userId="S-1-5-21-2635319189-2584699302-2540952427-260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9DDE"/>
    <a:srgbClr val="CAB3AD"/>
    <a:srgbClr val="D9DB59"/>
    <a:srgbClr val="179F98"/>
    <a:srgbClr val="326DB5"/>
    <a:srgbClr val="CB6CB5"/>
    <a:srgbClr val="94E0BB"/>
    <a:srgbClr val="FFFFFF"/>
    <a:srgbClr val="AA348A"/>
    <a:srgbClr val="078F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Style foncé 1 - Accentuation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8D230F3-CF80-4859-8CE7-A43EE81993B5}" styleName="Style léger 1 - Accentuation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E3FDE45-AF77-4B5C-9715-49D594BDF05E}" styleName="Style léger 1 - Accentuation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FD0F851-EC5A-4D38-B0AD-8093EC10F338}" styleName="Style léger 1 - Accentuation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Style léger 1 - Accentuation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Style léger 1 - Accentuation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929F9F4-4A8F-4326-A1B4-22849713DDAB}" styleName="Style foncé 1 - Accentuation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8603FDC-E32A-4AB5-989C-0864C3EAD2B8}" styleName="Style à thème 2 - Accentuation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45" autoAdjust="0"/>
    <p:restoredTop sz="93982" autoAdjust="0"/>
  </p:normalViewPr>
  <p:slideViewPr>
    <p:cSldViewPr snapToGrid="0">
      <p:cViewPr varScale="1">
        <p:scale>
          <a:sx n="108" d="100"/>
          <a:sy n="108" d="100"/>
        </p:scale>
        <p:origin x="600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3928" y="44"/>
      </p:cViewPr>
      <p:guideLst/>
    </p:cSldViewPr>
  </p:notesViewPr>
  <p:gridSpacing cx="72008" cy="72008"/>
</p:viewPr>
</file>

<file path=ppt/_rels/presentation.xml.rels><?xml version="1.0" encoding="UTF-8" standalone="yes"?>

<Relationships  xmlns="http://schemas.openxmlformats.org/package/2006/relationships">
<Relationship Id="rId8" Type="http://schemas.openxmlformats.org/officeDocument/2006/relationships/presProps" Target="presProps.xml"/>
<Relationship Id="rId3" Type="http://schemas.openxmlformats.org/officeDocument/2006/relationships/customXml" Target="../customXml/item3.xml"/>
<Relationship Id="rId7" Type="http://schemas.openxmlformats.org/officeDocument/2006/relationships/commentAuthors" Target="commentAuthors.xml"/>
<Relationship Id="rId2" Type="http://schemas.openxmlformats.org/officeDocument/2006/relationships/customXml" Target="../customXml/item2.xml"/>
<Relationship Id="rId1" Type="http://schemas.openxmlformats.org/officeDocument/2006/relationships/customXml" Target="../customXml/item1.xml"/>
<Relationship Id="rId6" Type="http://schemas.openxmlformats.org/officeDocument/2006/relationships/handoutMaster" Target="handoutMasters/handoutMaster1.xml"/>
<Relationship Id="rId11" Type="http://schemas.openxmlformats.org/officeDocument/2006/relationships/tableStyles" Target="tableStyles.xml"/>
<Relationship Id="rId5" Type="http://schemas.openxmlformats.org/officeDocument/2006/relationships/notesMaster" Target="notesMasters/notesMaster1.xml"/>
<Relationship Id="rId10" Type="http://schemas.openxmlformats.org/officeDocument/2006/relationships/theme" Target="theme/theme1.xml"/>
<Relationship Id="rId4" Type="http://schemas.openxmlformats.org/officeDocument/2006/relationships/slideMaster" Target="slideMasters/slideMaster1.xml"/>
<Relationship Id="rId9" Type="http://schemas.openxmlformats.org/officeDocument/2006/relationships/viewProps" Target="viewProps.xml"/>
<Relationship Id="rId12" Type="http://schemas.openxmlformats.org/officeDocument/2006/relationships/slide" Target="slides/slide1.xml"/>
<Relationship Id="rId13" Type="http://schemas.openxmlformats.org/officeDocument/2006/relationships/slide" Target="slides/slide2.xml"/>
<Relationship Id="rId14" Type="http://schemas.openxmlformats.org/officeDocument/2006/relationships/slide" Target="slides/slide3.xml"/>
<Relationship Id="rId15" Type="http://schemas.openxmlformats.org/officeDocument/2006/relationships/slide" Target="slides/slide4.xml"/>
<Relationship Id="rId16" Type="http://schemas.openxmlformats.org/officeDocument/2006/relationships/slide" Target="slides/slide5.xml"/>
<Relationship Id="rId17" Type="http://schemas.openxmlformats.org/officeDocument/2006/relationships/slide" Target="slides/slide6.xml"/>
<Relationship Id="rId18" Type="http://schemas.openxmlformats.org/officeDocument/2006/relationships/slide" Target="slides/slide7.xml"/>
<Relationship Id="rId19" Type="http://schemas.openxmlformats.org/officeDocument/2006/relationships/slide" Target="slides/slide8.xml"/>
<Relationship Id="rId20" Type="http://schemas.openxmlformats.org/officeDocument/2006/relationships/slide" Target="slides/slide9.xml"/>
<Relationship Id="rId21" Type="http://schemas.openxmlformats.org/officeDocument/2006/relationships/slide" Target="slides/slide10.xml"/>
<Relationship Id="rId22" Type="http://schemas.openxmlformats.org/officeDocument/2006/relationships/slide" Target="slides/slide11.xml"/>
<Relationship Id="rId23" Type="http://schemas.openxmlformats.org/officeDocument/2006/relationships/slide" Target="slides/slide12.xml"/>
<Relationship Id="rId24" Type="http://schemas.openxmlformats.org/officeDocument/2006/relationships/slide" Target="slides/slide13.xml"/>
<Relationship Id="rId25" Type="http://schemas.openxmlformats.org/officeDocument/2006/relationships/slide" Target="slides/slide14.xml"/>
<Relationship Id="rId26" Type="http://schemas.openxmlformats.org/officeDocument/2006/relationships/slide" Target="slides/slide15.xml"/>
<Relationship Id="rId27" Type="http://schemas.openxmlformats.org/officeDocument/2006/relationships/slide" Target="slides/slide16.xml"/>
<Relationship Id="rId28" Type="http://schemas.openxmlformats.org/officeDocument/2006/relationships/slide" Target="slides/slide17.xml"/>
<Relationship Id="rId29" Type="http://schemas.openxmlformats.org/officeDocument/2006/relationships/slide" Target="slides/slide18.xml"/>
<Relationship Id="rId30" Type="http://schemas.openxmlformats.org/officeDocument/2006/relationships/slide" Target="slides/slide19.xml"/>
<Relationship Id="rId31" Type="http://schemas.openxmlformats.org/officeDocument/2006/relationships/slide" Target="slides/slide20.xml"/>
<Relationship Id="rId32" Type="http://schemas.openxmlformats.org/officeDocument/2006/relationships/slide" Target="slides/slide21.xml"/>
<Relationship Id="rId33" Type="http://schemas.openxmlformats.org/officeDocument/2006/relationships/slide" Target="slides/slide22.xml"/>
<Relationship Id="rId34" Type="http://schemas.openxmlformats.org/officeDocument/2006/relationships/slide" Target="slides/slide23.xml"/>
<Relationship Id="rId35" Type="http://schemas.openxmlformats.org/officeDocument/2006/relationships/slide" Target="slides/slide24.xml"/>
<Relationship Id="rId36" Type="http://schemas.openxmlformats.org/officeDocument/2006/relationships/slide" Target="slides/slide25.xml"/>
<Relationship Id="rId37" Type="http://schemas.openxmlformats.org/officeDocument/2006/relationships/slide" Target="slides/slide26.xml"/>
<Relationship Id="rId38" Type="http://schemas.openxmlformats.org/officeDocument/2006/relationships/slide" Target="slides/slide27.xml"/>
<Relationship Id="rId39" Type="http://schemas.openxmlformats.org/officeDocument/2006/relationships/slide" Target="slides/slide28.xml"/>
<Relationship Id="rId40" Type="http://schemas.openxmlformats.org/officeDocument/2006/relationships/slide" Target="slides/slide29.xml"/>
<Relationship Id="rId41" Type="http://schemas.openxmlformats.org/officeDocument/2006/relationships/slide" Target="slides/slide30.xml"/>
<Relationship Id="rId42" Type="http://schemas.openxmlformats.org/officeDocument/2006/relationships/slide" Target="slides/slide31.xml"/>
<Relationship Id="rId43" Type="http://schemas.openxmlformats.org/officeDocument/2006/relationships/slide" Target="slides/slide32.xml"/>
<Relationship Id="rId44" Type="http://schemas.openxmlformats.org/officeDocument/2006/relationships/slide" Target="slides/slide33.xml"/>
</Relationships>
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123D2-797D-4DD8-A4F3-0DECABCCACD9}" type="datetimeFigureOut">
              <a:rPr lang="fr-FR" smtClean="0"/>
              <a:t>17/07/2023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24F434-D0EC-490B-BF54-40E488C2E7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42136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D4310D-0C1C-47C6-820D-E27B79531CA6}" type="datetimeFigureOut">
              <a:rPr lang="fr-FR" smtClean="0"/>
              <a:t>17/07/2023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E6848A-C744-4182-B15B-B604B01468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39782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8"/>
            <a:ext cx="12192000" cy="685842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62" y="458113"/>
            <a:ext cx="3297940" cy="1053390"/>
          </a:xfrm>
          <a:prstGeom prst="rect">
            <a:avLst/>
          </a:prstGeom>
        </p:spPr>
      </p:pic>
      <p:sp>
        <p:nvSpPr>
          <p:cNvPr id="5" name="ZoneTexte 4"/>
          <p:cNvSpPr txBox="1"/>
          <p:nvPr userDrawn="1"/>
        </p:nvSpPr>
        <p:spPr>
          <a:xfrm>
            <a:off x="3239869" y="6339254"/>
            <a:ext cx="7130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A7358C"/>
                </a:solidFill>
                <a:latin typeface="Century Gothic" panose="020B0502020202020204" pitchFamily="34" charset="0"/>
              </a:rPr>
              <a:t>PARTENAIRE DIGITAL AU SERVICE DE LA SANTÉ DES FRANCILIENS</a:t>
            </a:r>
          </a:p>
        </p:txBody>
      </p:sp>
      <p:sp>
        <p:nvSpPr>
          <p:cNvPr id="6" name="Organigramme : Processus 5"/>
          <p:cNvSpPr/>
          <p:nvPr userDrawn="1"/>
        </p:nvSpPr>
        <p:spPr>
          <a:xfrm>
            <a:off x="0" y="6501060"/>
            <a:ext cx="3221288" cy="45719"/>
          </a:xfrm>
          <a:prstGeom prst="flowChartProcess">
            <a:avLst/>
          </a:prstGeom>
          <a:solidFill>
            <a:srgbClr val="AA34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7" name="Organigramme : Processus 6"/>
          <p:cNvSpPr/>
          <p:nvPr userDrawn="1"/>
        </p:nvSpPr>
        <p:spPr>
          <a:xfrm>
            <a:off x="10370430" y="6514957"/>
            <a:ext cx="1026402" cy="45719"/>
          </a:xfrm>
          <a:prstGeom prst="flowChartProcess">
            <a:avLst/>
          </a:prstGeom>
          <a:solidFill>
            <a:srgbClr val="AA34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 userDrawn="1"/>
        </p:nvSpPr>
        <p:spPr>
          <a:xfrm>
            <a:off x="120073" y="5675473"/>
            <a:ext cx="1976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 err="1" smtClean="0"/>
          </a:p>
          <a:p>
            <a:r>
              <a:rPr lang="fr-FR" dirty="0" smtClean="0">
                <a:latin typeface="Century Gothic" panose="020B0502020202020204" pitchFamily="34" charset="0"/>
              </a:rPr>
              <a:t>Lucas </a:t>
            </a:r>
            <a:r>
              <a:rPr lang="fr-FR" dirty="0" err="1" smtClean="0">
                <a:latin typeface="Century Gothic" panose="020B0502020202020204" pitchFamily="34" charset="0"/>
              </a:rPr>
              <a:t>Anzelin</a:t>
            </a:r>
            <a:endParaRPr lang="fr-FR" dirty="0">
              <a:latin typeface="Century Gothic" panose="020B0502020202020204" pitchFamily="34" charset="0"/>
            </a:endParaRPr>
          </a:p>
        </p:txBody>
      </p:sp>
      <p:sp>
        <p:nvSpPr>
          <p:cNvPr id="13" name="Titre 1"/>
          <p:cNvSpPr txBox="1">
            <a:spLocks/>
          </p:cNvSpPr>
          <p:nvPr userDrawn="1"/>
        </p:nvSpPr>
        <p:spPr>
          <a:xfrm>
            <a:off x="765444" y="1846990"/>
            <a:ext cx="9689046" cy="146502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2800" b="0" kern="1200" baseline="0" dirty="0" smtClean="0">
                <a:solidFill>
                  <a:srgbClr val="AA348A"/>
                </a:solidFill>
                <a:latin typeface="Blogger Sans" panose="02000506030000020004" pitchFamily="2" charset="0"/>
                <a:ea typeface="Blogger Sans" panose="02000506030000020004" pitchFamily="2" charset="0"/>
                <a:cs typeface="+mn-cs"/>
              </a:defRPr>
            </a:lvl1pPr>
          </a:lstStyle>
          <a:p>
            <a:pPr algn="ctr"/>
            <a:r>
              <a:rPr lang="fr-FR" sz="3200" b="1" kern="1200" dirty="0" smtClean="0">
                <a:solidFill>
                  <a:srgbClr val="AA348A"/>
                </a:solidFill>
                <a:latin typeface="Century Gothic" panose="020B0502020202020204" pitchFamily="34" charset="0"/>
                <a:cs typeface="+mj-cs"/>
              </a:rPr>
              <a:t>Présentation des données de Transferts in utero</a:t>
            </a:r>
            <a:r>
              <a:rPr lang="fr-FR" sz="3200" b="1" kern="1200" baseline="0" dirty="0" smtClean="0">
                <a:solidFill>
                  <a:srgbClr val="AA348A"/>
                </a:solidFill>
                <a:latin typeface="Century Gothic" panose="020B0502020202020204" pitchFamily="34" charset="0"/>
                <a:cs typeface="+mj-cs"/>
              </a:rPr>
              <a:t> </a:t>
            </a:r>
            <a:br>
              <a:rPr lang="fr-FR" sz="3200" b="1" kern="1200" baseline="0" dirty="0" smtClean="0">
                <a:solidFill>
                  <a:srgbClr val="AA348A"/>
                </a:solidFill>
                <a:latin typeface="Century Gothic" panose="020B0502020202020204" pitchFamily="34" charset="0"/>
                <a:cs typeface="+mj-cs"/>
              </a:rPr>
            </a:br>
            <a:r>
              <a:rPr lang="fr-FR" sz="3200" b="1" kern="1200" baseline="0" dirty="0" smtClean="0">
                <a:solidFill>
                  <a:srgbClr val="AA348A"/>
                </a:solidFill>
                <a:latin typeface="Century Gothic" panose="020B0502020202020204" pitchFamily="34" charset="0"/>
                <a:cs typeface="+mj-cs"/>
              </a:rPr>
              <a:t>source : HYGIE-</a:t>
            </a:r>
            <a:r>
              <a:rPr lang="fr-FR" sz="3200" b="1" kern="1200" dirty="0" smtClean="0">
                <a:solidFill>
                  <a:srgbClr val="AA348A"/>
                </a:solidFill>
                <a:latin typeface="Century Gothic" panose="020B0502020202020204" pitchFamily="34" charset="0"/>
                <a:cs typeface="+mj-cs"/>
              </a:rPr>
              <a:t>TIU</a:t>
            </a:r>
            <a:endParaRPr lang="fr-FR" sz="3200" b="1" kern="1200" dirty="0">
              <a:solidFill>
                <a:srgbClr val="AA348A"/>
              </a:solidFill>
              <a:latin typeface="Century Gothic" panose="020B0502020202020204" pitchFamily="34" charset="0"/>
              <a:cs typeface="+mj-cs"/>
            </a:endParaRP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0" hasCustomPrompt="1"/>
          </p:nvPr>
        </p:nvSpPr>
        <p:spPr>
          <a:xfrm>
            <a:off x="7970982" y="5748236"/>
            <a:ext cx="3777673" cy="452580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800">
                <a:solidFill>
                  <a:srgbClr val="AA348A"/>
                </a:solidFill>
                <a:latin typeface="Century Gothic" panose="020B0502020202020204" pitchFamily="34" charset="0"/>
                <a:ea typeface="Blogger Sans" panose="02000506030000020004" pitchFamily="2" charset="0"/>
              </a:defRPr>
            </a:lvl1pPr>
          </a:lstStyle>
          <a:p>
            <a:pPr lvl="0"/>
            <a:r>
              <a:rPr lang="fr-FR" dirty="0" smtClean="0"/>
              <a:t>Date</a:t>
            </a:r>
            <a:endParaRPr lang="fr-FR" dirty="0"/>
          </a:p>
        </p:txBody>
      </p:sp>
      <p:sp>
        <p:nvSpPr>
          <p:cNvPr id="11" name="Espace réservé du texte 3"/>
          <p:cNvSpPr>
            <a:spLocks noGrp="1"/>
          </p:cNvSpPr>
          <p:nvPr>
            <p:ph type="body" sz="quarter" idx="17" hasCustomPrompt="1"/>
          </p:nvPr>
        </p:nvSpPr>
        <p:spPr>
          <a:xfrm>
            <a:off x="3364457" y="3312012"/>
            <a:ext cx="7005973" cy="59931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4400" kern="1200" dirty="0">
                <a:solidFill>
                  <a:srgbClr val="AA348A"/>
                </a:solidFill>
                <a:latin typeface="Century Gothic" panose="020B0502020202020204" pitchFamily="34" charset="0"/>
                <a:ea typeface="Blogger Sans" panose="02000506030000020004" pitchFamily="2" charset="0"/>
                <a:cs typeface="+mn-cs"/>
              </a:defRPr>
            </a:lvl1pPr>
          </a:lstStyle>
          <a:p>
            <a:r>
              <a:rPr lang="fr-FR" dirty="0" err="1" smtClean="0"/>
              <a:t>Sous_titre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1323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6213" y="1843968"/>
            <a:ext cx="5648518" cy="4510687"/>
          </a:xfrm>
          <a:prstGeom prst="rect">
            <a:avLst/>
          </a:prstGeom>
        </p:spPr>
      </p:pic>
      <p:pic>
        <p:nvPicPr>
          <p:cNvPr id="78" name="Image 77"/>
          <p:cNvPicPr>
            <a:picLocks noChangeAspect="1"/>
          </p:cNvPicPr>
          <p:nvPr userDrawn="1"/>
        </p:nvPicPr>
        <p:blipFill rotWithShape="1">
          <a:blip r:embed="rId3"/>
          <a:srcRect l="28947" t="42098" r="56070" b="30756"/>
          <a:stretch/>
        </p:blipFill>
        <p:spPr>
          <a:xfrm>
            <a:off x="1786909" y="2576102"/>
            <a:ext cx="2211179" cy="2253517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2" name="Image 8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74913" y="1865096"/>
            <a:ext cx="5648518" cy="4510687"/>
          </a:xfrm>
          <a:prstGeom prst="rect">
            <a:avLst/>
          </a:prstGeom>
        </p:spPr>
      </p:pic>
      <p:pic>
        <p:nvPicPr>
          <p:cNvPr id="83" name="Image 82"/>
          <p:cNvPicPr>
            <a:picLocks noChangeAspect="1"/>
          </p:cNvPicPr>
          <p:nvPr userDrawn="1"/>
        </p:nvPicPr>
        <p:blipFill rotWithShape="1">
          <a:blip r:embed="rId3"/>
          <a:srcRect l="28947" t="42098" r="56070" b="30756"/>
          <a:stretch/>
        </p:blipFill>
        <p:spPr>
          <a:xfrm>
            <a:off x="7645609" y="2597230"/>
            <a:ext cx="2211179" cy="2253517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5" name="Rectangle 74"/>
          <p:cNvSpPr/>
          <p:nvPr userDrawn="1"/>
        </p:nvSpPr>
        <p:spPr>
          <a:xfrm>
            <a:off x="9869872" y="5330440"/>
            <a:ext cx="829429" cy="53509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entury Gothic" panose="020B0502020202020204" pitchFamily="34" charset="0"/>
            </a:endParaRPr>
          </a:p>
        </p:txBody>
      </p:sp>
      <p:sp>
        <p:nvSpPr>
          <p:cNvPr id="76" name="Rectangle 75"/>
          <p:cNvSpPr/>
          <p:nvPr userDrawn="1"/>
        </p:nvSpPr>
        <p:spPr>
          <a:xfrm>
            <a:off x="9856788" y="4728204"/>
            <a:ext cx="829429" cy="53509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entury Gothic" panose="020B0502020202020204" pitchFamily="34" charset="0"/>
            </a:endParaRPr>
          </a:p>
        </p:txBody>
      </p:sp>
      <p:sp>
        <p:nvSpPr>
          <p:cNvPr id="73" name="Rectangle 72"/>
          <p:cNvSpPr/>
          <p:nvPr userDrawn="1"/>
        </p:nvSpPr>
        <p:spPr>
          <a:xfrm>
            <a:off x="4000441" y="5314785"/>
            <a:ext cx="829429" cy="53509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entury Gothic" panose="020B0502020202020204" pitchFamily="34" charset="0"/>
            </a:endParaRPr>
          </a:p>
        </p:txBody>
      </p:sp>
      <p:sp>
        <p:nvSpPr>
          <p:cNvPr id="72" name="Rectangle 71"/>
          <p:cNvSpPr/>
          <p:nvPr userDrawn="1"/>
        </p:nvSpPr>
        <p:spPr>
          <a:xfrm>
            <a:off x="3987357" y="4712549"/>
            <a:ext cx="829429" cy="53509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entury Gothic" panose="020B0502020202020204" pitchFamily="34" charset="0"/>
            </a:endParaRPr>
          </a:p>
        </p:txBody>
      </p:sp>
      <p:sp>
        <p:nvSpPr>
          <p:cNvPr id="22" name="Titre 9"/>
          <p:cNvSpPr>
            <a:spLocks noGrp="1"/>
          </p:cNvSpPr>
          <p:nvPr>
            <p:ph type="title" hasCustomPrompt="1"/>
          </p:nvPr>
        </p:nvSpPr>
        <p:spPr>
          <a:xfrm>
            <a:off x="1465502" y="492440"/>
            <a:ext cx="8868668" cy="310298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000" b="1" kern="1200" baseline="0" dirty="0">
                <a:solidFill>
                  <a:srgbClr val="6368AB"/>
                </a:solidFill>
                <a:latin typeface="Century Gothic" panose="020B0502020202020204" pitchFamily="34" charset="0"/>
                <a:ea typeface="Blogger Sans" panose="02000506030000020004" pitchFamily="2" charset="0"/>
                <a:cs typeface="+mj-cs"/>
              </a:defRPr>
            </a:lvl1pPr>
          </a:lstStyle>
          <a:p>
            <a:pPr marL="0" lvl="0"/>
            <a:r>
              <a:rPr lang="fr-FR" dirty="0" smtClean="0"/>
              <a:t>TITRE_1</a:t>
            </a:r>
            <a:endParaRPr lang="fr-FR" dirty="0"/>
          </a:p>
        </p:txBody>
      </p:sp>
      <p:cxnSp>
        <p:nvCxnSpPr>
          <p:cNvPr id="23" name="Connecteur droit 22"/>
          <p:cNvCxnSpPr/>
          <p:nvPr userDrawn="1"/>
        </p:nvCxnSpPr>
        <p:spPr>
          <a:xfrm>
            <a:off x="1529359" y="802737"/>
            <a:ext cx="1191985" cy="0"/>
          </a:xfrm>
          <a:prstGeom prst="line">
            <a:avLst/>
          </a:prstGeom>
          <a:ln w="19050">
            <a:solidFill>
              <a:srgbClr val="6368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60" y="6367187"/>
            <a:ext cx="987525" cy="315424"/>
          </a:xfrm>
          <a:prstGeom prst="rect">
            <a:avLst/>
          </a:prstGeom>
        </p:spPr>
      </p:pic>
      <p:sp>
        <p:nvSpPr>
          <p:cNvPr id="29" name="ZoneTexte 28"/>
          <p:cNvSpPr txBox="1"/>
          <p:nvPr userDrawn="1"/>
        </p:nvSpPr>
        <p:spPr>
          <a:xfrm>
            <a:off x="804874" y="1344885"/>
            <a:ext cx="42113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400" b="1">
                <a:solidFill>
                  <a:srgbClr val="FF0000"/>
                </a:solidFill>
              </a:defRPr>
            </a:lvl1pPr>
          </a:lstStyle>
          <a:p>
            <a:r>
              <a:rPr lang="fr-FR" sz="1800" u="sng" dirty="0" smtClean="0">
                <a:solidFill>
                  <a:schemeClr val="tx1"/>
                </a:solidFill>
                <a:latin typeface="Century Gothic" panose="020B0502020202020204" pitchFamily="34" charset="0"/>
                <a:ea typeface="Blogger Sans" panose="02000506030000020004" pitchFamily="2" charset="0"/>
              </a:rPr>
              <a:t>Origines</a:t>
            </a:r>
            <a:r>
              <a:rPr lang="fr-FR" sz="1800" dirty="0" smtClean="0">
                <a:solidFill>
                  <a:schemeClr val="tx1"/>
                </a:solidFill>
                <a:latin typeface="Century Gothic" panose="020B0502020202020204" pitchFamily="34" charset="0"/>
                <a:ea typeface="Blogger Sans" panose="02000506030000020004" pitchFamily="2" charset="0"/>
              </a:rPr>
              <a:t> des </a:t>
            </a:r>
            <a:r>
              <a:rPr lang="fr-FR" sz="1800" u="none" dirty="0" smtClean="0">
                <a:solidFill>
                  <a:schemeClr val="tx1"/>
                </a:solidFill>
                <a:latin typeface="Century Gothic" panose="020B0502020202020204" pitchFamily="34" charset="0"/>
                <a:ea typeface="Blogger Sans" panose="02000506030000020004" pitchFamily="2" charset="0"/>
              </a:rPr>
              <a:t>demandes de transfert</a:t>
            </a:r>
            <a:endParaRPr lang="fr-FR" sz="1800" baseline="0" dirty="0" smtClean="0">
              <a:solidFill>
                <a:schemeClr val="tx1"/>
              </a:solidFill>
              <a:latin typeface="Century Gothic" panose="020B0502020202020204" pitchFamily="34" charset="0"/>
              <a:ea typeface="Blogger Sans" panose="02000506030000020004" pitchFamily="2" charset="0"/>
            </a:endParaRPr>
          </a:p>
          <a:p>
            <a:r>
              <a:rPr lang="fr-FR" sz="1400" b="0" baseline="0" dirty="0" smtClean="0">
                <a:solidFill>
                  <a:schemeClr val="tx1"/>
                </a:solidFill>
                <a:latin typeface="Century Gothic" panose="020B0502020202020204" pitchFamily="34" charset="0"/>
                <a:ea typeface="Blogger Sans" panose="02000506030000020004" pitchFamily="2" charset="0"/>
              </a:rPr>
              <a:t>Effectif (% de répartition régionale)</a:t>
            </a:r>
            <a:endParaRPr lang="fr-FR" sz="1400" b="0" dirty="0" smtClean="0">
              <a:solidFill>
                <a:schemeClr val="tx1"/>
              </a:solidFill>
              <a:latin typeface="Century Gothic" panose="020B0502020202020204" pitchFamily="34" charset="0"/>
              <a:ea typeface="Blogger Sans" panose="02000506030000020004" pitchFamily="2" charset="0"/>
            </a:endParaRPr>
          </a:p>
        </p:txBody>
      </p:sp>
      <p:sp>
        <p:nvSpPr>
          <p:cNvPr id="2" name="ZoneTexte 1"/>
          <p:cNvSpPr txBox="1"/>
          <p:nvPr userDrawn="1"/>
        </p:nvSpPr>
        <p:spPr>
          <a:xfrm>
            <a:off x="10381673" y="40426"/>
            <a:ext cx="18103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002060"/>
                </a:solidFill>
                <a:latin typeface="Blogger Sans" panose="02000506030000020004" pitchFamily="2" charset="0"/>
                <a:ea typeface="Blogger Sans" panose="02000506030000020004" pitchFamily="2" charset="0"/>
              </a:rPr>
              <a:t>Date d’extraction:</a:t>
            </a:r>
          </a:p>
        </p:txBody>
      </p:sp>
      <p:sp>
        <p:nvSpPr>
          <p:cNvPr id="4" name="Espace réservé du contenu 3"/>
          <p:cNvSpPr>
            <a:spLocks noGrp="1"/>
          </p:cNvSpPr>
          <p:nvPr userDrawn="1">
            <p:ph sz="quarter" idx="32" hasCustomPrompt="1"/>
          </p:nvPr>
        </p:nvSpPr>
        <p:spPr>
          <a:xfrm>
            <a:off x="10381673" y="242213"/>
            <a:ext cx="1413741" cy="3588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002060"/>
                </a:solidFill>
                <a:latin typeface="Century Gothic" panose="020B0502020202020204" pitchFamily="34" charset="0"/>
                <a:ea typeface="Blogger Sans" panose="02000506030000020004" pitchFamily="2" charset="0"/>
              </a:defRPr>
            </a:lvl1pPr>
            <a:lvl3pPr marL="914400" indent="0">
              <a:buNone/>
              <a:defRPr/>
            </a:lvl3pPr>
            <a:lvl4pPr>
              <a:defRPr>
                <a:solidFill>
                  <a:srgbClr val="002060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4pPr>
            <a:lvl5pPr>
              <a:defRPr>
                <a:solidFill>
                  <a:srgbClr val="002060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5pPr>
          </a:lstStyle>
          <a:p>
            <a:pPr lvl="0"/>
            <a:r>
              <a:rPr lang="fr-FR" dirty="0" smtClean="0"/>
              <a:t>date</a:t>
            </a:r>
          </a:p>
          <a:p>
            <a:pPr lvl="3"/>
            <a:endParaRPr lang="fr-FR" dirty="0" smtClean="0"/>
          </a:p>
          <a:p>
            <a:pPr lvl="4"/>
            <a:endParaRPr lang="fr-FR" dirty="0"/>
          </a:p>
        </p:txBody>
      </p:sp>
      <p:sp>
        <p:nvSpPr>
          <p:cNvPr id="74" name="ZoneTexte 73"/>
          <p:cNvSpPr txBox="1"/>
          <p:nvPr userDrawn="1"/>
        </p:nvSpPr>
        <p:spPr>
          <a:xfrm>
            <a:off x="6790580" y="1323945"/>
            <a:ext cx="4808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b="1"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pPr lvl="0"/>
            <a:r>
              <a:rPr lang="fr-FR" u="sng" dirty="0" smtClean="0">
                <a:latin typeface="Century Gothic" panose="020B0502020202020204" pitchFamily="34" charset="0"/>
              </a:rPr>
              <a:t>Destinations</a:t>
            </a:r>
            <a:r>
              <a:rPr lang="fr-FR" dirty="0" smtClean="0">
                <a:latin typeface="Century Gothic" panose="020B0502020202020204" pitchFamily="34" charset="0"/>
              </a:rPr>
              <a:t> des </a:t>
            </a:r>
            <a:r>
              <a:rPr lang="fr-FR" u="none" dirty="0" smtClean="0">
                <a:latin typeface="Century Gothic" panose="020B0502020202020204" pitchFamily="34" charset="0"/>
              </a:rPr>
              <a:t>transferts réalisés</a:t>
            </a:r>
            <a:endParaRPr lang="fr-FR" dirty="0" smtClean="0">
              <a:latin typeface="Century Gothic" panose="020B0502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0" baseline="0" dirty="0" smtClean="0">
                <a:solidFill>
                  <a:schemeClr val="tx1"/>
                </a:solidFill>
                <a:latin typeface="Century Gothic" panose="020B0502020202020204" pitchFamily="34" charset="0"/>
                <a:ea typeface="Blogger Sans" panose="02000506030000020004" pitchFamily="2" charset="0"/>
              </a:rPr>
              <a:t>Effectif (% de répartition régionale)</a:t>
            </a:r>
            <a:endParaRPr lang="fr-FR" sz="1400" b="0" dirty="0" smtClean="0">
              <a:solidFill>
                <a:schemeClr val="tx1"/>
              </a:solidFill>
              <a:latin typeface="Century Gothic" panose="020B0502020202020204" pitchFamily="34" charset="0"/>
              <a:ea typeface="Blogger Sans" panose="02000506030000020004" pitchFamily="2" charset="0"/>
            </a:endParaRPr>
          </a:p>
        </p:txBody>
      </p:sp>
      <p:sp>
        <p:nvSpPr>
          <p:cNvPr id="3" name="ZoneTexte 2"/>
          <p:cNvSpPr txBox="1"/>
          <p:nvPr userDrawn="1"/>
        </p:nvSpPr>
        <p:spPr>
          <a:xfrm>
            <a:off x="4877620" y="4799239"/>
            <a:ext cx="10814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Century Gothic" panose="020B0502020202020204" pitchFamily="34" charset="0"/>
                <a:ea typeface="Blogger Sans" panose="02000506030000020004" pitchFamily="2" charset="0"/>
              </a:rPr>
              <a:t>Hors IDF</a:t>
            </a:r>
            <a:endParaRPr lang="fr-FR" sz="1600" dirty="0">
              <a:latin typeface="Century Gothic" panose="020B0502020202020204" pitchFamily="34" charset="0"/>
              <a:ea typeface="Blogger Sans" panose="02000506030000020004" pitchFamily="2" charset="0"/>
            </a:endParaRPr>
          </a:p>
        </p:txBody>
      </p:sp>
      <p:sp>
        <p:nvSpPr>
          <p:cNvPr id="81" name="ZoneTexte 80"/>
          <p:cNvSpPr txBox="1"/>
          <p:nvPr userDrawn="1"/>
        </p:nvSpPr>
        <p:spPr>
          <a:xfrm>
            <a:off x="4877620" y="5426004"/>
            <a:ext cx="10814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Century Gothic" panose="020B0502020202020204" pitchFamily="34" charset="0"/>
                <a:ea typeface="Blogger Sans" panose="02000506030000020004" pitchFamily="2" charset="0"/>
              </a:rPr>
              <a:t>Inconnu</a:t>
            </a:r>
            <a:endParaRPr lang="fr-FR" sz="1600" dirty="0">
              <a:latin typeface="Century Gothic" panose="020B0502020202020204" pitchFamily="34" charset="0"/>
              <a:ea typeface="Blogger Sans" panose="02000506030000020004" pitchFamily="2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15146" y="254363"/>
            <a:ext cx="926672" cy="786452"/>
          </a:xfrm>
          <a:prstGeom prst="rect">
            <a:avLst/>
          </a:prstGeom>
        </p:spPr>
      </p:pic>
      <p:sp>
        <p:nvSpPr>
          <p:cNvPr id="37" name="Espace réservé du texte 9"/>
          <p:cNvSpPr>
            <a:spLocks noGrp="1"/>
          </p:cNvSpPr>
          <p:nvPr>
            <p:ph type="body" sz="quarter" idx="52" hasCustomPrompt="1"/>
          </p:nvPr>
        </p:nvSpPr>
        <p:spPr>
          <a:xfrm>
            <a:off x="2084859" y="2284169"/>
            <a:ext cx="770049" cy="216404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200" b="1">
                <a:latin typeface="Century Gothic" panose="020B0502020202020204" pitchFamily="34" charset="0"/>
                <a:ea typeface="Blogger Sans" panose="02000506030000020004" pitchFamily="2" charset="0"/>
              </a:defRPr>
            </a:lvl1pPr>
            <a:lvl2pPr marL="457200" indent="0">
              <a:spcBef>
                <a:spcPts val="0"/>
              </a:spcBef>
              <a:buNone/>
              <a:defRPr sz="1400"/>
            </a:lvl2pPr>
            <a:lvl3pPr marL="914400" indent="0">
              <a:spcBef>
                <a:spcPts val="0"/>
              </a:spcBef>
              <a:buNone/>
              <a:defRPr sz="1400"/>
            </a:lvl3pPr>
            <a:lvl4pPr marL="1371600" indent="0">
              <a:spcBef>
                <a:spcPts val="0"/>
              </a:spcBef>
              <a:buNone/>
              <a:defRPr sz="1400"/>
            </a:lvl4pPr>
            <a:lvl5pPr marL="1828800" indent="0"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fr-FR" dirty="0" smtClean="0"/>
              <a:t>RPVO</a:t>
            </a:r>
            <a:endParaRPr lang="fr-FR" dirty="0"/>
          </a:p>
        </p:txBody>
      </p:sp>
      <p:sp>
        <p:nvSpPr>
          <p:cNvPr id="55" name="Rectangle 54"/>
          <p:cNvSpPr/>
          <p:nvPr userDrawn="1"/>
        </p:nvSpPr>
        <p:spPr>
          <a:xfrm>
            <a:off x="610052" y="1505363"/>
            <a:ext cx="27200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entury Gothic" panose="020B0502020202020204" pitchFamily="34" charset="0"/>
            </a:endParaRPr>
          </a:p>
        </p:txBody>
      </p:sp>
      <p:sp>
        <p:nvSpPr>
          <p:cNvPr id="56" name="Rectangle 55"/>
          <p:cNvSpPr/>
          <p:nvPr userDrawn="1"/>
        </p:nvSpPr>
        <p:spPr>
          <a:xfrm>
            <a:off x="7037690" y="1505363"/>
            <a:ext cx="27200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entury Gothic" panose="020B0502020202020204" pitchFamily="34" charset="0"/>
            </a:endParaRPr>
          </a:p>
        </p:txBody>
      </p:sp>
      <p:sp>
        <p:nvSpPr>
          <p:cNvPr id="60" name="Espace réservé du texte 9"/>
          <p:cNvSpPr>
            <a:spLocks noGrp="1"/>
          </p:cNvSpPr>
          <p:nvPr>
            <p:ph type="body" sz="quarter" idx="67" hasCustomPrompt="1"/>
          </p:nvPr>
        </p:nvSpPr>
        <p:spPr>
          <a:xfrm>
            <a:off x="844092" y="2877507"/>
            <a:ext cx="770049" cy="216404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200" b="1">
                <a:latin typeface="Century Gothic" panose="020B0502020202020204" pitchFamily="34" charset="0"/>
                <a:ea typeface="Blogger Sans" panose="02000506030000020004" pitchFamily="2" charset="0"/>
              </a:defRPr>
            </a:lvl1pPr>
            <a:lvl2pPr marL="457200" indent="0">
              <a:spcBef>
                <a:spcPts val="0"/>
              </a:spcBef>
              <a:buNone/>
              <a:defRPr sz="1400"/>
            </a:lvl2pPr>
            <a:lvl3pPr marL="914400" indent="0">
              <a:spcBef>
                <a:spcPts val="0"/>
              </a:spcBef>
              <a:buNone/>
              <a:defRPr sz="1400"/>
            </a:lvl3pPr>
            <a:lvl4pPr marL="1371600" indent="0">
              <a:spcBef>
                <a:spcPts val="0"/>
              </a:spcBef>
              <a:buNone/>
              <a:defRPr sz="1400"/>
            </a:lvl4pPr>
            <a:lvl5pPr marL="1828800" indent="0"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fr-FR" dirty="0" smtClean="0"/>
              <a:t>MYPA</a:t>
            </a:r>
            <a:endParaRPr lang="fr-FR" dirty="0"/>
          </a:p>
        </p:txBody>
      </p:sp>
      <p:sp>
        <p:nvSpPr>
          <p:cNvPr id="62" name="Espace réservé du texte 9"/>
          <p:cNvSpPr>
            <a:spLocks noGrp="1"/>
          </p:cNvSpPr>
          <p:nvPr>
            <p:ph type="body" sz="quarter" idx="69" hasCustomPrompt="1"/>
          </p:nvPr>
        </p:nvSpPr>
        <p:spPr>
          <a:xfrm>
            <a:off x="1614141" y="3416122"/>
            <a:ext cx="770049" cy="216404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200" b="1">
                <a:latin typeface="Century Gothic" panose="020B0502020202020204" pitchFamily="34" charset="0"/>
                <a:ea typeface="Blogger Sans" panose="02000506030000020004" pitchFamily="2" charset="0"/>
              </a:defRPr>
            </a:lvl1pPr>
            <a:lvl2pPr marL="457200" indent="0">
              <a:spcBef>
                <a:spcPts val="0"/>
              </a:spcBef>
              <a:buNone/>
              <a:defRPr sz="1400"/>
            </a:lvl2pPr>
            <a:lvl3pPr marL="914400" indent="0">
              <a:spcBef>
                <a:spcPts val="0"/>
              </a:spcBef>
              <a:buNone/>
              <a:defRPr sz="1400"/>
            </a:lvl3pPr>
            <a:lvl4pPr marL="1371600" indent="0">
              <a:spcBef>
                <a:spcPts val="0"/>
              </a:spcBef>
              <a:buNone/>
              <a:defRPr sz="1400"/>
            </a:lvl4pPr>
            <a:lvl5pPr marL="1828800" indent="0"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fr-FR" dirty="0" smtClean="0"/>
              <a:t>RP92</a:t>
            </a:r>
            <a:endParaRPr lang="fr-FR" dirty="0"/>
          </a:p>
        </p:txBody>
      </p:sp>
      <p:sp>
        <p:nvSpPr>
          <p:cNvPr id="64" name="Espace réservé du texte 9"/>
          <p:cNvSpPr>
            <a:spLocks noGrp="1"/>
          </p:cNvSpPr>
          <p:nvPr>
            <p:ph type="body" sz="quarter" idx="71" hasCustomPrompt="1"/>
          </p:nvPr>
        </p:nvSpPr>
        <p:spPr>
          <a:xfrm>
            <a:off x="2196534" y="3433601"/>
            <a:ext cx="770049" cy="216404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200" b="1">
                <a:latin typeface="Century Gothic" panose="020B0502020202020204" pitchFamily="34" charset="0"/>
                <a:ea typeface="Blogger Sans" panose="02000506030000020004" pitchFamily="2" charset="0"/>
              </a:defRPr>
            </a:lvl1pPr>
            <a:lvl2pPr marL="457200" indent="0">
              <a:spcBef>
                <a:spcPts val="0"/>
              </a:spcBef>
              <a:buNone/>
              <a:defRPr sz="1400"/>
            </a:lvl2pPr>
            <a:lvl3pPr marL="914400" indent="0">
              <a:spcBef>
                <a:spcPts val="0"/>
              </a:spcBef>
              <a:buNone/>
              <a:defRPr sz="1400"/>
            </a:lvl3pPr>
            <a:lvl4pPr marL="1371600" indent="0">
              <a:spcBef>
                <a:spcPts val="0"/>
              </a:spcBef>
              <a:buNone/>
              <a:defRPr sz="1400"/>
            </a:lvl4pPr>
            <a:lvl5pPr marL="1828800" indent="0"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fr-FR" dirty="0" smtClean="0"/>
              <a:t>RSPP</a:t>
            </a:r>
            <a:endParaRPr lang="fr-FR" dirty="0"/>
          </a:p>
        </p:txBody>
      </p:sp>
      <p:sp>
        <p:nvSpPr>
          <p:cNvPr id="66" name="Espace réservé du texte 9"/>
          <p:cNvSpPr>
            <a:spLocks noGrp="1"/>
          </p:cNvSpPr>
          <p:nvPr>
            <p:ph type="body" sz="quarter" idx="73" hasCustomPrompt="1"/>
          </p:nvPr>
        </p:nvSpPr>
        <p:spPr>
          <a:xfrm>
            <a:off x="2614442" y="3921520"/>
            <a:ext cx="770049" cy="216404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200" b="1">
                <a:latin typeface="Century Gothic" panose="020B0502020202020204" pitchFamily="34" charset="0"/>
                <a:ea typeface="Blogger Sans" panose="02000506030000020004" pitchFamily="2" charset="0"/>
              </a:defRPr>
            </a:lvl1pPr>
            <a:lvl2pPr marL="457200" indent="0">
              <a:spcBef>
                <a:spcPts val="0"/>
              </a:spcBef>
              <a:buNone/>
              <a:defRPr sz="1400"/>
            </a:lvl2pPr>
            <a:lvl3pPr marL="914400" indent="0">
              <a:spcBef>
                <a:spcPts val="0"/>
              </a:spcBef>
              <a:buNone/>
              <a:defRPr sz="1400"/>
            </a:lvl3pPr>
            <a:lvl4pPr marL="1371600" indent="0">
              <a:spcBef>
                <a:spcPts val="0"/>
              </a:spcBef>
              <a:buNone/>
              <a:defRPr sz="1400"/>
            </a:lvl4pPr>
            <a:lvl5pPr marL="1828800" indent="0"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fr-FR" dirty="0" smtClean="0"/>
              <a:t>RPVM</a:t>
            </a:r>
            <a:endParaRPr lang="fr-FR" dirty="0"/>
          </a:p>
        </p:txBody>
      </p:sp>
      <p:sp>
        <p:nvSpPr>
          <p:cNvPr id="68" name="Espace réservé du texte 9"/>
          <p:cNvSpPr>
            <a:spLocks noGrp="1"/>
          </p:cNvSpPr>
          <p:nvPr>
            <p:ph type="body" sz="quarter" idx="75" hasCustomPrompt="1"/>
          </p:nvPr>
        </p:nvSpPr>
        <p:spPr>
          <a:xfrm>
            <a:off x="4063088" y="3083610"/>
            <a:ext cx="770049" cy="216404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200" b="1">
                <a:latin typeface="Century Gothic" panose="020B0502020202020204" pitchFamily="34" charset="0"/>
                <a:ea typeface="Blogger Sans" panose="02000506030000020004" pitchFamily="2" charset="0"/>
              </a:defRPr>
            </a:lvl1pPr>
            <a:lvl2pPr marL="457200" indent="0">
              <a:spcBef>
                <a:spcPts val="0"/>
              </a:spcBef>
              <a:buNone/>
              <a:defRPr sz="1400"/>
            </a:lvl2pPr>
            <a:lvl3pPr marL="914400" indent="0">
              <a:spcBef>
                <a:spcPts val="0"/>
              </a:spcBef>
              <a:buNone/>
              <a:defRPr sz="1400"/>
            </a:lvl3pPr>
            <a:lvl4pPr marL="1371600" indent="0">
              <a:spcBef>
                <a:spcPts val="0"/>
              </a:spcBef>
              <a:buNone/>
              <a:defRPr sz="1400"/>
            </a:lvl4pPr>
            <a:lvl5pPr marL="1828800" indent="0"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fr-FR" dirty="0" smtClean="0"/>
              <a:t>NEF</a:t>
            </a:r>
            <a:endParaRPr lang="fr-FR" dirty="0"/>
          </a:p>
        </p:txBody>
      </p:sp>
      <p:sp>
        <p:nvSpPr>
          <p:cNvPr id="70" name="Espace réservé du texte 9"/>
          <p:cNvSpPr>
            <a:spLocks noGrp="1"/>
          </p:cNvSpPr>
          <p:nvPr>
            <p:ph type="body" sz="quarter" idx="77" hasCustomPrompt="1"/>
          </p:nvPr>
        </p:nvSpPr>
        <p:spPr>
          <a:xfrm>
            <a:off x="2815143" y="4969220"/>
            <a:ext cx="770049" cy="216404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200" b="1">
                <a:latin typeface="Century Gothic" panose="020B0502020202020204" pitchFamily="34" charset="0"/>
                <a:ea typeface="Blogger Sans" panose="02000506030000020004" pitchFamily="2" charset="0"/>
              </a:defRPr>
            </a:lvl1pPr>
            <a:lvl2pPr marL="457200" indent="0">
              <a:spcBef>
                <a:spcPts val="0"/>
              </a:spcBef>
              <a:buNone/>
              <a:defRPr sz="1400"/>
            </a:lvl2pPr>
            <a:lvl3pPr marL="914400" indent="0">
              <a:spcBef>
                <a:spcPts val="0"/>
              </a:spcBef>
              <a:buNone/>
              <a:defRPr sz="1400"/>
            </a:lvl3pPr>
            <a:lvl4pPr marL="1371600" indent="0">
              <a:spcBef>
                <a:spcPts val="0"/>
              </a:spcBef>
              <a:buNone/>
              <a:defRPr sz="1400"/>
            </a:lvl4pPr>
            <a:lvl5pPr marL="1828800" indent="0"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fr-FR" dirty="0" smtClean="0"/>
              <a:t>IFSUD</a:t>
            </a:r>
            <a:endParaRPr lang="fr-FR" dirty="0"/>
          </a:p>
        </p:txBody>
      </p:sp>
      <p:sp>
        <p:nvSpPr>
          <p:cNvPr id="77" name="Espace réservé du texte 9"/>
          <p:cNvSpPr>
            <a:spLocks noGrp="1"/>
          </p:cNvSpPr>
          <p:nvPr>
            <p:ph type="body" sz="quarter" idx="79" hasCustomPrompt="1"/>
          </p:nvPr>
        </p:nvSpPr>
        <p:spPr>
          <a:xfrm>
            <a:off x="4034326" y="4864991"/>
            <a:ext cx="770049" cy="216404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200" b="1">
                <a:latin typeface="Century Gothic" panose="020B0502020202020204" pitchFamily="34" charset="0"/>
                <a:ea typeface="Blogger Sans" panose="02000506030000020004" pitchFamily="2" charset="0"/>
              </a:defRPr>
            </a:lvl1pPr>
            <a:lvl2pPr marL="457200" indent="0">
              <a:spcBef>
                <a:spcPts val="0"/>
              </a:spcBef>
              <a:buNone/>
              <a:defRPr sz="1400"/>
            </a:lvl2pPr>
            <a:lvl3pPr marL="914400" indent="0">
              <a:spcBef>
                <a:spcPts val="0"/>
              </a:spcBef>
              <a:buNone/>
              <a:defRPr sz="1400"/>
            </a:lvl3pPr>
            <a:lvl4pPr marL="1371600" indent="0">
              <a:spcBef>
                <a:spcPts val="0"/>
              </a:spcBef>
              <a:buNone/>
              <a:defRPr sz="1400"/>
            </a:lvl4pPr>
            <a:lvl5pPr marL="1828800" indent="0"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fr-FR" dirty="0" err="1" smtClean="0"/>
              <a:t>HorsIF</a:t>
            </a:r>
            <a:endParaRPr lang="fr-FR" dirty="0"/>
          </a:p>
        </p:txBody>
      </p:sp>
      <p:sp>
        <p:nvSpPr>
          <p:cNvPr id="80" name="Espace réservé du texte 9"/>
          <p:cNvSpPr>
            <a:spLocks noGrp="1"/>
          </p:cNvSpPr>
          <p:nvPr>
            <p:ph type="body" sz="quarter" idx="81" hasCustomPrompt="1"/>
          </p:nvPr>
        </p:nvSpPr>
        <p:spPr>
          <a:xfrm>
            <a:off x="4030130" y="5469412"/>
            <a:ext cx="770049" cy="216404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200" b="1">
                <a:latin typeface="Century Gothic" panose="020B0502020202020204" pitchFamily="34" charset="0"/>
                <a:ea typeface="Blogger Sans" panose="02000506030000020004" pitchFamily="2" charset="0"/>
              </a:defRPr>
            </a:lvl1pPr>
            <a:lvl2pPr marL="457200" indent="0">
              <a:spcBef>
                <a:spcPts val="0"/>
              </a:spcBef>
              <a:buNone/>
              <a:defRPr sz="1400"/>
            </a:lvl2pPr>
            <a:lvl3pPr marL="914400" indent="0">
              <a:spcBef>
                <a:spcPts val="0"/>
              </a:spcBef>
              <a:buNone/>
              <a:defRPr sz="1400"/>
            </a:lvl3pPr>
            <a:lvl4pPr marL="1371600" indent="0">
              <a:spcBef>
                <a:spcPts val="0"/>
              </a:spcBef>
              <a:buNone/>
              <a:defRPr sz="1400"/>
            </a:lvl4pPr>
            <a:lvl5pPr marL="1828800" indent="0"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fr-FR" dirty="0" err="1" smtClean="0"/>
              <a:t>Inc</a:t>
            </a:r>
            <a:endParaRPr lang="fr-FR" dirty="0"/>
          </a:p>
        </p:txBody>
      </p:sp>
      <p:sp>
        <p:nvSpPr>
          <p:cNvPr id="135" name="ZoneTexte 134"/>
          <p:cNvSpPr txBox="1"/>
          <p:nvPr userDrawn="1"/>
        </p:nvSpPr>
        <p:spPr>
          <a:xfrm>
            <a:off x="10728198" y="4798207"/>
            <a:ext cx="10814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Century Gothic" panose="020B0502020202020204" pitchFamily="34" charset="0"/>
                <a:ea typeface="Blogger Sans" panose="02000506030000020004" pitchFamily="2" charset="0"/>
              </a:rPr>
              <a:t>Hors IDF</a:t>
            </a:r>
            <a:endParaRPr lang="fr-FR" sz="1600" dirty="0">
              <a:latin typeface="Century Gothic" panose="020B0502020202020204" pitchFamily="34" charset="0"/>
              <a:ea typeface="Blogger Sans" panose="02000506030000020004" pitchFamily="2" charset="0"/>
            </a:endParaRPr>
          </a:p>
        </p:txBody>
      </p:sp>
      <p:sp>
        <p:nvSpPr>
          <p:cNvPr id="136" name="ZoneTexte 135"/>
          <p:cNvSpPr txBox="1"/>
          <p:nvPr userDrawn="1"/>
        </p:nvSpPr>
        <p:spPr>
          <a:xfrm>
            <a:off x="10728198" y="5424972"/>
            <a:ext cx="10814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Century Gothic" panose="020B0502020202020204" pitchFamily="34" charset="0"/>
                <a:ea typeface="Blogger Sans" panose="02000506030000020004" pitchFamily="2" charset="0"/>
              </a:rPr>
              <a:t>Inconnu</a:t>
            </a:r>
            <a:endParaRPr lang="fr-FR" sz="1600" dirty="0">
              <a:latin typeface="Century Gothic" panose="020B0502020202020204" pitchFamily="34" charset="0"/>
              <a:ea typeface="Blogger Sans" panose="02000506030000020004" pitchFamily="2" charset="0"/>
            </a:endParaRPr>
          </a:p>
        </p:txBody>
      </p:sp>
      <p:sp>
        <p:nvSpPr>
          <p:cNvPr id="137" name="Espace réservé du texte 9"/>
          <p:cNvSpPr>
            <a:spLocks noGrp="1"/>
          </p:cNvSpPr>
          <p:nvPr>
            <p:ph type="body" sz="quarter" idx="85" hasCustomPrompt="1"/>
          </p:nvPr>
        </p:nvSpPr>
        <p:spPr>
          <a:xfrm>
            <a:off x="7645609" y="2284169"/>
            <a:ext cx="770049" cy="216404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200" b="1">
                <a:latin typeface="Century Gothic" panose="020B0502020202020204" pitchFamily="34" charset="0"/>
                <a:ea typeface="Blogger Sans" panose="02000506030000020004" pitchFamily="2" charset="0"/>
              </a:defRPr>
            </a:lvl1pPr>
            <a:lvl2pPr marL="457200" indent="0">
              <a:spcBef>
                <a:spcPts val="0"/>
              </a:spcBef>
              <a:buNone/>
              <a:defRPr sz="1400"/>
            </a:lvl2pPr>
            <a:lvl3pPr marL="914400" indent="0">
              <a:spcBef>
                <a:spcPts val="0"/>
              </a:spcBef>
              <a:buNone/>
              <a:defRPr sz="1400"/>
            </a:lvl3pPr>
            <a:lvl4pPr marL="1371600" indent="0">
              <a:spcBef>
                <a:spcPts val="0"/>
              </a:spcBef>
              <a:buNone/>
              <a:defRPr sz="1400"/>
            </a:lvl4pPr>
            <a:lvl5pPr marL="1828800" indent="0"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fr-FR" dirty="0" smtClean="0"/>
              <a:t>RPVO</a:t>
            </a:r>
            <a:endParaRPr lang="fr-FR" dirty="0"/>
          </a:p>
        </p:txBody>
      </p:sp>
      <p:sp>
        <p:nvSpPr>
          <p:cNvPr id="139" name="Espace réservé du texte 9"/>
          <p:cNvSpPr>
            <a:spLocks noGrp="1"/>
          </p:cNvSpPr>
          <p:nvPr>
            <p:ph type="body" sz="quarter" idx="87" hasCustomPrompt="1"/>
          </p:nvPr>
        </p:nvSpPr>
        <p:spPr>
          <a:xfrm>
            <a:off x="6652665" y="3050619"/>
            <a:ext cx="770049" cy="216404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200" b="1">
                <a:latin typeface="Century Gothic" panose="020B0502020202020204" pitchFamily="34" charset="0"/>
                <a:ea typeface="Blogger Sans" panose="02000506030000020004" pitchFamily="2" charset="0"/>
              </a:defRPr>
            </a:lvl1pPr>
            <a:lvl2pPr marL="457200" indent="0">
              <a:spcBef>
                <a:spcPts val="0"/>
              </a:spcBef>
              <a:buNone/>
              <a:defRPr sz="1400"/>
            </a:lvl2pPr>
            <a:lvl3pPr marL="914400" indent="0">
              <a:spcBef>
                <a:spcPts val="0"/>
              </a:spcBef>
              <a:buNone/>
              <a:defRPr sz="1400"/>
            </a:lvl3pPr>
            <a:lvl4pPr marL="1371600" indent="0">
              <a:spcBef>
                <a:spcPts val="0"/>
              </a:spcBef>
              <a:buNone/>
              <a:defRPr sz="1400"/>
            </a:lvl4pPr>
            <a:lvl5pPr marL="1828800" indent="0"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fr-FR" dirty="0" smtClean="0"/>
              <a:t>MYPA</a:t>
            </a:r>
            <a:endParaRPr lang="fr-FR" dirty="0"/>
          </a:p>
        </p:txBody>
      </p:sp>
      <p:sp>
        <p:nvSpPr>
          <p:cNvPr id="141" name="Espace réservé du texte 9"/>
          <p:cNvSpPr>
            <a:spLocks noGrp="1"/>
          </p:cNvSpPr>
          <p:nvPr>
            <p:ph type="body" sz="quarter" idx="89" hasCustomPrompt="1"/>
          </p:nvPr>
        </p:nvSpPr>
        <p:spPr>
          <a:xfrm>
            <a:off x="7511566" y="3460882"/>
            <a:ext cx="770049" cy="216404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200" b="1">
                <a:latin typeface="Century Gothic" panose="020B0502020202020204" pitchFamily="34" charset="0"/>
                <a:ea typeface="Blogger Sans" panose="02000506030000020004" pitchFamily="2" charset="0"/>
              </a:defRPr>
            </a:lvl1pPr>
            <a:lvl2pPr marL="457200" indent="0">
              <a:spcBef>
                <a:spcPts val="0"/>
              </a:spcBef>
              <a:buNone/>
              <a:defRPr sz="1400"/>
            </a:lvl2pPr>
            <a:lvl3pPr marL="914400" indent="0">
              <a:spcBef>
                <a:spcPts val="0"/>
              </a:spcBef>
              <a:buNone/>
              <a:defRPr sz="1400"/>
            </a:lvl3pPr>
            <a:lvl4pPr marL="1371600" indent="0">
              <a:spcBef>
                <a:spcPts val="0"/>
              </a:spcBef>
              <a:buNone/>
              <a:defRPr sz="1400"/>
            </a:lvl4pPr>
            <a:lvl5pPr marL="1828800" indent="0"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fr-FR" dirty="0" smtClean="0"/>
              <a:t>RP92</a:t>
            </a:r>
            <a:endParaRPr lang="fr-FR" dirty="0"/>
          </a:p>
        </p:txBody>
      </p:sp>
      <p:sp>
        <p:nvSpPr>
          <p:cNvPr id="143" name="Espace réservé du texte 9"/>
          <p:cNvSpPr>
            <a:spLocks noGrp="1"/>
          </p:cNvSpPr>
          <p:nvPr>
            <p:ph type="body" sz="quarter" idx="91" hasCustomPrompt="1"/>
          </p:nvPr>
        </p:nvSpPr>
        <p:spPr>
          <a:xfrm>
            <a:off x="8159863" y="3451919"/>
            <a:ext cx="770049" cy="216404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200" b="1">
                <a:latin typeface="Century Gothic" panose="020B0502020202020204" pitchFamily="34" charset="0"/>
                <a:ea typeface="Blogger Sans" panose="02000506030000020004" pitchFamily="2" charset="0"/>
              </a:defRPr>
            </a:lvl1pPr>
            <a:lvl2pPr marL="457200" indent="0">
              <a:spcBef>
                <a:spcPts val="0"/>
              </a:spcBef>
              <a:buNone/>
              <a:defRPr sz="1400"/>
            </a:lvl2pPr>
            <a:lvl3pPr marL="914400" indent="0">
              <a:spcBef>
                <a:spcPts val="0"/>
              </a:spcBef>
              <a:buNone/>
              <a:defRPr sz="1400"/>
            </a:lvl3pPr>
            <a:lvl4pPr marL="1371600" indent="0">
              <a:spcBef>
                <a:spcPts val="0"/>
              </a:spcBef>
              <a:buNone/>
              <a:defRPr sz="1400"/>
            </a:lvl4pPr>
            <a:lvl5pPr marL="1828800" indent="0"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fr-FR" dirty="0" smtClean="0"/>
              <a:t>RSPP</a:t>
            </a:r>
            <a:endParaRPr lang="fr-FR" dirty="0"/>
          </a:p>
        </p:txBody>
      </p:sp>
      <p:sp>
        <p:nvSpPr>
          <p:cNvPr id="145" name="Espace réservé du texte 9"/>
          <p:cNvSpPr>
            <a:spLocks noGrp="1"/>
          </p:cNvSpPr>
          <p:nvPr>
            <p:ph type="body" sz="quarter" idx="93" hasCustomPrompt="1"/>
          </p:nvPr>
        </p:nvSpPr>
        <p:spPr>
          <a:xfrm>
            <a:off x="8687956" y="3921930"/>
            <a:ext cx="770049" cy="216404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200" b="1">
                <a:latin typeface="Century Gothic" panose="020B0502020202020204" pitchFamily="34" charset="0"/>
                <a:ea typeface="Blogger Sans" panose="02000506030000020004" pitchFamily="2" charset="0"/>
              </a:defRPr>
            </a:lvl1pPr>
            <a:lvl2pPr marL="457200" indent="0">
              <a:spcBef>
                <a:spcPts val="0"/>
              </a:spcBef>
              <a:buNone/>
              <a:defRPr sz="1400"/>
            </a:lvl2pPr>
            <a:lvl3pPr marL="914400" indent="0">
              <a:spcBef>
                <a:spcPts val="0"/>
              </a:spcBef>
              <a:buNone/>
              <a:defRPr sz="1400"/>
            </a:lvl3pPr>
            <a:lvl4pPr marL="1371600" indent="0">
              <a:spcBef>
                <a:spcPts val="0"/>
              </a:spcBef>
              <a:buNone/>
              <a:defRPr sz="1400"/>
            </a:lvl4pPr>
            <a:lvl5pPr marL="1828800" indent="0"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fr-FR" dirty="0" smtClean="0"/>
              <a:t>RPVM</a:t>
            </a:r>
            <a:endParaRPr lang="fr-FR" dirty="0"/>
          </a:p>
        </p:txBody>
      </p:sp>
      <p:sp>
        <p:nvSpPr>
          <p:cNvPr id="147" name="Espace réservé du texte 9"/>
          <p:cNvSpPr>
            <a:spLocks noGrp="1"/>
          </p:cNvSpPr>
          <p:nvPr>
            <p:ph type="body" sz="quarter" idx="95" hasCustomPrompt="1"/>
          </p:nvPr>
        </p:nvSpPr>
        <p:spPr>
          <a:xfrm>
            <a:off x="10066970" y="3153447"/>
            <a:ext cx="770049" cy="216404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200" b="1">
                <a:latin typeface="Century Gothic" panose="020B0502020202020204" pitchFamily="34" charset="0"/>
                <a:ea typeface="Blogger Sans" panose="02000506030000020004" pitchFamily="2" charset="0"/>
              </a:defRPr>
            </a:lvl1pPr>
            <a:lvl2pPr marL="457200" indent="0">
              <a:spcBef>
                <a:spcPts val="0"/>
              </a:spcBef>
              <a:buNone/>
              <a:defRPr sz="1400"/>
            </a:lvl2pPr>
            <a:lvl3pPr marL="914400" indent="0">
              <a:spcBef>
                <a:spcPts val="0"/>
              </a:spcBef>
              <a:buNone/>
              <a:defRPr sz="1400"/>
            </a:lvl3pPr>
            <a:lvl4pPr marL="1371600" indent="0">
              <a:spcBef>
                <a:spcPts val="0"/>
              </a:spcBef>
              <a:buNone/>
              <a:defRPr sz="1400"/>
            </a:lvl4pPr>
            <a:lvl5pPr marL="1828800" indent="0"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fr-FR" dirty="0" smtClean="0"/>
              <a:t>NEF</a:t>
            </a:r>
            <a:endParaRPr lang="fr-FR" dirty="0"/>
          </a:p>
        </p:txBody>
      </p:sp>
      <p:sp>
        <p:nvSpPr>
          <p:cNvPr id="149" name="Espace réservé du texte 9"/>
          <p:cNvSpPr>
            <a:spLocks noGrp="1"/>
          </p:cNvSpPr>
          <p:nvPr>
            <p:ph type="body" sz="quarter" idx="97" hasCustomPrompt="1"/>
          </p:nvPr>
        </p:nvSpPr>
        <p:spPr>
          <a:xfrm>
            <a:off x="8834742" y="4961810"/>
            <a:ext cx="770049" cy="216404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200" b="1">
                <a:latin typeface="Century Gothic" panose="020B0502020202020204" pitchFamily="34" charset="0"/>
                <a:ea typeface="Blogger Sans" panose="02000506030000020004" pitchFamily="2" charset="0"/>
              </a:defRPr>
            </a:lvl1pPr>
            <a:lvl2pPr marL="457200" indent="0">
              <a:spcBef>
                <a:spcPts val="0"/>
              </a:spcBef>
              <a:buNone/>
              <a:defRPr sz="1400"/>
            </a:lvl2pPr>
            <a:lvl3pPr marL="914400" indent="0">
              <a:spcBef>
                <a:spcPts val="0"/>
              </a:spcBef>
              <a:buNone/>
              <a:defRPr sz="1400"/>
            </a:lvl3pPr>
            <a:lvl4pPr marL="1371600" indent="0">
              <a:spcBef>
                <a:spcPts val="0"/>
              </a:spcBef>
              <a:buNone/>
              <a:defRPr sz="1400"/>
            </a:lvl4pPr>
            <a:lvl5pPr marL="1828800" indent="0"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fr-FR" dirty="0" smtClean="0"/>
              <a:t>IFSUD</a:t>
            </a:r>
            <a:endParaRPr lang="fr-FR" dirty="0"/>
          </a:p>
        </p:txBody>
      </p:sp>
      <p:sp>
        <p:nvSpPr>
          <p:cNvPr id="151" name="Espace réservé du texte 9"/>
          <p:cNvSpPr>
            <a:spLocks noGrp="1"/>
          </p:cNvSpPr>
          <p:nvPr>
            <p:ph type="body" sz="quarter" idx="99" hasCustomPrompt="1"/>
          </p:nvPr>
        </p:nvSpPr>
        <p:spPr>
          <a:xfrm>
            <a:off x="9853058" y="4864991"/>
            <a:ext cx="770049" cy="216404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200" b="1">
                <a:latin typeface="Century Gothic" panose="020B0502020202020204" pitchFamily="34" charset="0"/>
                <a:ea typeface="Blogger Sans" panose="02000506030000020004" pitchFamily="2" charset="0"/>
              </a:defRPr>
            </a:lvl1pPr>
            <a:lvl2pPr marL="457200" indent="0">
              <a:spcBef>
                <a:spcPts val="0"/>
              </a:spcBef>
              <a:buNone/>
              <a:defRPr sz="1400"/>
            </a:lvl2pPr>
            <a:lvl3pPr marL="914400" indent="0">
              <a:spcBef>
                <a:spcPts val="0"/>
              </a:spcBef>
              <a:buNone/>
              <a:defRPr sz="1400"/>
            </a:lvl3pPr>
            <a:lvl4pPr marL="1371600" indent="0">
              <a:spcBef>
                <a:spcPts val="0"/>
              </a:spcBef>
              <a:buNone/>
              <a:defRPr sz="1400"/>
            </a:lvl4pPr>
            <a:lvl5pPr marL="1828800" indent="0"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fr-FR" dirty="0" err="1" smtClean="0"/>
              <a:t>HorsIF</a:t>
            </a:r>
            <a:endParaRPr lang="fr-FR" dirty="0"/>
          </a:p>
        </p:txBody>
      </p:sp>
      <p:sp>
        <p:nvSpPr>
          <p:cNvPr id="153" name="Espace réservé du texte 9"/>
          <p:cNvSpPr>
            <a:spLocks noGrp="1"/>
          </p:cNvSpPr>
          <p:nvPr>
            <p:ph type="body" sz="quarter" idx="101" hasCustomPrompt="1"/>
          </p:nvPr>
        </p:nvSpPr>
        <p:spPr>
          <a:xfrm>
            <a:off x="9886241" y="5469113"/>
            <a:ext cx="770049" cy="216404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200" b="1">
                <a:latin typeface="Century Gothic" panose="020B0502020202020204" pitchFamily="34" charset="0"/>
                <a:ea typeface="Blogger Sans" panose="02000506030000020004" pitchFamily="2" charset="0"/>
              </a:defRPr>
            </a:lvl1pPr>
            <a:lvl2pPr marL="457200" indent="0">
              <a:spcBef>
                <a:spcPts val="0"/>
              </a:spcBef>
              <a:buNone/>
              <a:defRPr sz="1400"/>
            </a:lvl2pPr>
            <a:lvl3pPr marL="914400" indent="0">
              <a:spcBef>
                <a:spcPts val="0"/>
              </a:spcBef>
              <a:buNone/>
              <a:defRPr sz="1400"/>
            </a:lvl3pPr>
            <a:lvl4pPr marL="1371600" indent="0">
              <a:spcBef>
                <a:spcPts val="0"/>
              </a:spcBef>
              <a:buNone/>
              <a:defRPr sz="1400"/>
            </a:lvl4pPr>
            <a:lvl5pPr marL="1828800" indent="0"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fr-FR" dirty="0" err="1" smtClean="0"/>
              <a:t>Inc</a:t>
            </a:r>
            <a:endParaRPr lang="fr-FR" dirty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962585361"/>
              </p:ext>
            </p:extLst>
          </p:nvPr>
        </p:nvGraphicFramePr>
        <p:xfrm>
          <a:off x="2815145" y="6532098"/>
          <a:ext cx="6349203" cy="3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7029">
                  <a:extLst>
                    <a:ext uri="{9D8B030D-6E8A-4147-A177-3AD203B41FA5}">
                      <a16:colId xmlns:a16="http://schemas.microsoft.com/office/drawing/2014/main" val="3539006957"/>
                    </a:ext>
                  </a:extLst>
                </a:gridCol>
                <a:gridCol w="907029">
                  <a:extLst>
                    <a:ext uri="{9D8B030D-6E8A-4147-A177-3AD203B41FA5}">
                      <a16:colId xmlns:a16="http://schemas.microsoft.com/office/drawing/2014/main" val="3225481401"/>
                    </a:ext>
                  </a:extLst>
                </a:gridCol>
                <a:gridCol w="907029">
                  <a:extLst>
                    <a:ext uri="{9D8B030D-6E8A-4147-A177-3AD203B41FA5}">
                      <a16:colId xmlns:a16="http://schemas.microsoft.com/office/drawing/2014/main" val="3755218089"/>
                    </a:ext>
                  </a:extLst>
                </a:gridCol>
                <a:gridCol w="907029">
                  <a:extLst>
                    <a:ext uri="{9D8B030D-6E8A-4147-A177-3AD203B41FA5}">
                      <a16:colId xmlns:a16="http://schemas.microsoft.com/office/drawing/2014/main" val="2865206181"/>
                    </a:ext>
                  </a:extLst>
                </a:gridCol>
                <a:gridCol w="907029">
                  <a:extLst>
                    <a:ext uri="{9D8B030D-6E8A-4147-A177-3AD203B41FA5}">
                      <a16:colId xmlns:a16="http://schemas.microsoft.com/office/drawing/2014/main" val="3997399393"/>
                    </a:ext>
                  </a:extLst>
                </a:gridCol>
                <a:gridCol w="907029">
                  <a:extLst>
                    <a:ext uri="{9D8B030D-6E8A-4147-A177-3AD203B41FA5}">
                      <a16:colId xmlns:a16="http://schemas.microsoft.com/office/drawing/2014/main" val="1257463491"/>
                    </a:ext>
                  </a:extLst>
                </a:gridCol>
                <a:gridCol w="907029">
                  <a:extLst>
                    <a:ext uri="{9D8B030D-6E8A-4147-A177-3AD203B41FA5}">
                      <a16:colId xmlns:a16="http://schemas.microsoft.com/office/drawing/2014/main" val="2817569263"/>
                    </a:ext>
                  </a:extLst>
                </a:gridCol>
              </a:tblGrid>
              <a:tr h="263028">
                <a:tc>
                  <a:txBody>
                    <a:bodyPr/>
                    <a:lstStyle/>
                    <a:p>
                      <a:r>
                        <a:rPr lang="fr-FR" sz="1400" b="0" dirty="0" smtClean="0">
                          <a:solidFill>
                            <a:srgbClr val="326DB5"/>
                          </a:solidFill>
                          <a:latin typeface="Century Gothic" panose="020B0502020202020204" pitchFamily="34" charset="0"/>
                          <a:ea typeface="Blogger Sans" panose="02000506030000020004" pitchFamily="2" charset="0"/>
                          <a:sym typeface="Wingdings 2" panose="05020102010507070707" pitchFamily="18" charset="2"/>
                        </a:rPr>
                        <a:t> 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Blogger Sans" panose="02000506030000020004" pitchFamily="2" charset="0"/>
                        </a:rPr>
                        <a:t>RSPP</a:t>
                      </a:r>
                      <a:endParaRPr lang="fr-FR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Blogger Sans" panose="02000506030000020004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dirty="0" smtClean="0">
                          <a:solidFill>
                            <a:srgbClr val="CB6CB5"/>
                          </a:solidFill>
                          <a:latin typeface="Century Gothic" panose="020B0502020202020204" pitchFamily="34" charset="0"/>
                          <a:ea typeface="Blogger Sans" panose="02000506030000020004" pitchFamily="2" charset="0"/>
                          <a:sym typeface="Wingdings 2" panose="05020102010507070707" pitchFamily="18" charset="2"/>
                        </a:rPr>
                        <a:t>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Blogger Sans" panose="02000506030000020004" pitchFamily="2" charset="0"/>
                          <a:sym typeface="Wingdings 2" panose="05020102010507070707" pitchFamily="18" charset="2"/>
                        </a:rPr>
                        <a:t> 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Blogger Sans" panose="02000506030000020004" pitchFamily="2" charset="0"/>
                        </a:rPr>
                        <a:t>RP92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dirty="0" smtClean="0">
                          <a:solidFill>
                            <a:srgbClr val="179F98"/>
                          </a:solidFill>
                          <a:latin typeface="Century Gothic" panose="020B0502020202020204" pitchFamily="34" charset="0"/>
                          <a:ea typeface="Blogger Sans" panose="02000506030000020004" pitchFamily="2" charset="0"/>
                          <a:sym typeface="Wingdings 2" panose="05020102010507070707" pitchFamily="18" charset="2"/>
                        </a:rPr>
                        <a:t>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Blogger Sans" panose="02000506030000020004" pitchFamily="2" charset="0"/>
                          <a:sym typeface="Wingdings 2" panose="05020102010507070707" pitchFamily="18" charset="2"/>
                        </a:rPr>
                        <a:t> 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Blogger Sans" panose="02000506030000020004" pitchFamily="2" charset="0"/>
                        </a:rPr>
                        <a:t>RPVM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dirty="0" smtClean="0">
                          <a:solidFill>
                            <a:srgbClr val="D9DB59"/>
                          </a:solidFill>
                          <a:latin typeface="Century Gothic" panose="020B0502020202020204" pitchFamily="34" charset="0"/>
                          <a:ea typeface="Blogger Sans" panose="02000506030000020004" pitchFamily="2" charset="0"/>
                          <a:sym typeface="Wingdings 2" panose="05020102010507070707" pitchFamily="18" charset="2"/>
                        </a:rPr>
                        <a:t> 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Blogger Sans" panose="02000506030000020004" pitchFamily="2" charset="0"/>
                        </a:rPr>
                        <a:t>IFSUD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dirty="0" smtClean="0">
                          <a:solidFill>
                            <a:srgbClr val="94E0BB"/>
                          </a:solidFill>
                          <a:latin typeface="Century Gothic" panose="020B0502020202020204" pitchFamily="34" charset="0"/>
                          <a:ea typeface="Blogger Sans" panose="02000506030000020004" pitchFamily="2" charset="0"/>
                          <a:sym typeface="Wingdings 2" panose="05020102010507070707" pitchFamily="18" charset="2"/>
                        </a:rPr>
                        <a:t>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Blogger Sans" panose="02000506030000020004" pitchFamily="2" charset="0"/>
                          <a:sym typeface="Wingdings 2" panose="05020102010507070707" pitchFamily="18" charset="2"/>
                        </a:rPr>
                        <a:t> 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Blogger Sans" panose="02000506030000020004" pitchFamily="2" charset="0"/>
                        </a:rPr>
                        <a:t>MYPA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dirty="0" smtClean="0">
                          <a:solidFill>
                            <a:srgbClr val="CAB3AD"/>
                          </a:solidFill>
                          <a:latin typeface="Century Gothic" panose="020B0502020202020204" pitchFamily="34" charset="0"/>
                          <a:ea typeface="Blogger Sans" panose="02000506030000020004" pitchFamily="2" charset="0"/>
                          <a:sym typeface="Wingdings 2" panose="05020102010507070707" pitchFamily="18" charset="2"/>
                        </a:rPr>
                        <a:t>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Blogger Sans" panose="02000506030000020004" pitchFamily="2" charset="0"/>
                          <a:sym typeface="Wingdings 2" panose="05020102010507070707" pitchFamily="18" charset="2"/>
                        </a:rPr>
                        <a:t> 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Blogger Sans" panose="02000506030000020004" pitchFamily="2" charset="0"/>
                        </a:rPr>
                        <a:t>RPVO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dirty="0" smtClean="0">
                          <a:solidFill>
                            <a:srgbClr val="539DDE"/>
                          </a:solidFill>
                          <a:latin typeface="Century Gothic" panose="020B0502020202020204" pitchFamily="34" charset="0"/>
                          <a:ea typeface="Blogger Sans" panose="02000506030000020004" pitchFamily="2" charset="0"/>
                          <a:sym typeface="Wingdings 2" panose="05020102010507070707" pitchFamily="18" charset="2"/>
                        </a:rPr>
                        <a:t>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Blogger Sans" panose="02000506030000020004" pitchFamily="2" charset="0"/>
                          <a:sym typeface="Wingdings 2" panose="05020102010507070707" pitchFamily="18" charset="2"/>
                        </a:rPr>
                        <a:t> 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Blogger Sans" panose="02000506030000020004" pitchFamily="2" charset="0"/>
                        </a:rPr>
                        <a:t>NEF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1680459"/>
                  </a:ext>
                </a:extLst>
              </a:tr>
            </a:tbl>
          </a:graphicData>
        </a:graphic>
      </p:graphicFrame>
      <p:sp>
        <p:nvSpPr>
          <p:cNvPr id="85" name="Espace réservé du texte 9"/>
          <p:cNvSpPr>
            <a:spLocks noGrp="1"/>
          </p:cNvSpPr>
          <p:nvPr>
            <p:ph type="body" sz="quarter" idx="103" hasCustomPrompt="1"/>
          </p:nvPr>
        </p:nvSpPr>
        <p:spPr>
          <a:xfrm>
            <a:off x="4829870" y="1431169"/>
            <a:ext cx="1281345" cy="206103"/>
          </a:xfrm>
          <a:prstGeom prst="rect">
            <a:avLst/>
          </a:prstGeom>
        </p:spPr>
        <p:txBody>
          <a:bodyPr anchor="ctr"/>
          <a:lstStyle>
            <a:lvl1pPr marL="0" indent="0" algn="l">
              <a:spcBef>
                <a:spcPts val="0"/>
              </a:spcBef>
              <a:buNone/>
              <a:defRPr sz="1600" b="1">
                <a:latin typeface="Century Gothic" panose="020B0502020202020204" pitchFamily="34" charset="0"/>
                <a:ea typeface="Blogger Sans" panose="02000506030000020004" pitchFamily="2" charset="0"/>
              </a:defRPr>
            </a:lvl1pPr>
            <a:lvl2pPr marL="457200" indent="0">
              <a:spcBef>
                <a:spcPts val="0"/>
              </a:spcBef>
              <a:buNone/>
              <a:defRPr sz="1400"/>
            </a:lvl2pPr>
            <a:lvl3pPr marL="914400" indent="0">
              <a:spcBef>
                <a:spcPts val="0"/>
              </a:spcBef>
              <a:buNone/>
              <a:defRPr sz="1400"/>
            </a:lvl3pPr>
            <a:lvl4pPr marL="1371600" indent="0">
              <a:spcBef>
                <a:spcPts val="0"/>
              </a:spcBef>
              <a:buNone/>
              <a:defRPr sz="1400"/>
            </a:lvl4pPr>
            <a:lvl5pPr marL="1828800" indent="0"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fr-FR" dirty="0" smtClean="0"/>
              <a:t>N</a:t>
            </a:r>
            <a:endParaRPr lang="fr-FR" dirty="0"/>
          </a:p>
        </p:txBody>
      </p:sp>
      <p:sp>
        <p:nvSpPr>
          <p:cNvPr id="87" name="Espace réservé du texte 9"/>
          <p:cNvSpPr>
            <a:spLocks noGrp="1"/>
          </p:cNvSpPr>
          <p:nvPr>
            <p:ph type="body" sz="quarter" idx="104" hasCustomPrompt="1"/>
          </p:nvPr>
        </p:nvSpPr>
        <p:spPr>
          <a:xfrm>
            <a:off x="11128164" y="1409970"/>
            <a:ext cx="1288864" cy="206007"/>
          </a:xfrm>
          <a:prstGeom prst="rect">
            <a:avLst/>
          </a:prstGeom>
        </p:spPr>
        <p:txBody>
          <a:bodyPr anchor="ctr"/>
          <a:lstStyle>
            <a:lvl1pPr marL="0" indent="0" algn="l">
              <a:spcBef>
                <a:spcPts val="0"/>
              </a:spcBef>
              <a:buNone/>
              <a:defRPr sz="1600" b="1">
                <a:latin typeface="Century Gothic" panose="020B0502020202020204" pitchFamily="34" charset="0"/>
                <a:ea typeface="Blogger Sans" panose="02000506030000020004" pitchFamily="2" charset="0"/>
              </a:defRPr>
            </a:lvl1pPr>
            <a:lvl2pPr marL="457200" indent="0">
              <a:spcBef>
                <a:spcPts val="0"/>
              </a:spcBef>
              <a:buNone/>
              <a:defRPr sz="1400"/>
            </a:lvl2pPr>
            <a:lvl3pPr marL="914400" indent="0">
              <a:spcBef>
                <a:spcPts val="0"/>
              </a:spcBef>
              <a:buNone/>
              <a:defRPr sz="1400"/>
            </a:lvl3pPr>
            <a:lvl4pPr marL="1371600" indent="0">
              <a:spcBef>
                <a:spcPts val="0"/>
              </a:spcBef>
              <a:buNone/>
              <a:defRPr sz="1400"/>
            </a:lvl4pPr>
            <a:lvl5pPr marL="1828800" indent="0"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fr-FR" dirty="0" smtClean="0"/>
              <a:t>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5396433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_graphe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re 9"/>
          <p:cNvSpPr>
            <a:spLocks noGrp="1"/>
          </p:cNvSpPr>
          <p:nvPr>
            <p:ph type="title" hasCustomPrompt="1"/>
          </p:nvPr>
        </p:nvSpPr>
        <p:spPr>
          <a:xfrm>
            <a:off x="1465502" y="492440"/>
            <a:ext cx="8868668" cy="310298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000" b="1" kern="1200" baseline="0" dirty="0">
                <a:solidFill>
                  <a:srgbClr val="6368AB"/>
                </a:solidFill>
                <a:latin typeface="Century Gothic" panose="020B0502020202020204" pitchFamily="34" charset="0"/>
                <a:ea typeface="Blogger Sans" panose="02000506030000020004" pitchFamily="2" charset="0"/>
                <a:cs typeface="+mj-cs"/>
              </a:defRPr>
            </a:lvl1pPr>
          </a:lstStyle>
          <a:p>
            <a:pPr marL="0" lvl="0"/>
            <a:r>
              <a:rPr lang="fr-FR" dirty="0" smtClean="0"/>
              <a:t>TITRE_5</a:t>
            </a:r>
            <a:endParaRPr lang="fr-FR" dirty="0"/>
          </a:p>
        </p:txBody>
      </p:sp>
      <p:cxnSp>
        <p:nvCxnSpPr>
          <p:cNvPr id="23" name="Connecteur droit 22"/>
          <p:cNvCxnSpPr/>
          <p:nvPr/>
        </p:nvCxnSpPr>
        <p:spPr>
          <a:xfrm>
            <a:off x="1529359" y="802737"/>
            <a:ext cx="1191985" cy="0"/>
          </a:xfrm>
          <a:prstGeom prst="line">
            <a:avLst/>
          </a:prstGeom>
          <a:ln w="19050">
            <a:solidFill>
              <a:srgbClr val="6368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60" y="6367187"/>
            <a:ext cx="987525" cy="315424"/>
          </a:xfrm>
          <a:prstGeom prst="rect">
            <a:avLst/>
          </a:prstGeom>
        </p:spPr>
      </p:pic>
      <p:sp>
        <p:nvSpPr>
          <p:cNvPr id="19" name="ZoneTexte 18"/>
          <p:cNvSpPr txBox="1"/>
          <p:nvPr userDrawn="1"/>
        </p:nvSpPr>
        <p:spPr>
          <a:xfrm>
            <a:off x="10381673" y="40426"/>
            <a:ext cx="18103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002060"/>
                </a:solidFill>
                <a:latin typeface="Blogger Sans" panose="02000506030000020004" pitchFamily="2" charset="0"/>
                <a:ea typeface="Blogger Sans" panose="02000506030000020004" pitchFamily="2" charset="0"/>
              </a:rPr>
              <a:t>Date d’extraction:</a:t>
            </a:r>
          </a:p>
        </p:txBody>
      </p:sp>
      <p:sp>
        <p:nvSpPr>
          <p:cNvPr id="20" name="Espace réservé du contenu 3"/>
          <p:cNvSpPr>
            <a:spLocks noGrp="1"/>
          </p:cNvSpPr>
          <p:nvPr>
            <p:ph sz="quarter" idx="32" hasCustomPrompt="1"/>
          </p:nvPr>
        </p:nvSpPr>
        <p:spPr>
          <a:xfrm>
            <a:off x="10381673" y="242213"/>
            <a:ext cx="1413741" cy="3588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002060"/>
                </a:solidFill>
                <a:latin typeface="Century Gothic" panose="020B0502020202020204" pitchFamily="34" charset="0"/>
                <a:ea typeface="Blogger Sans" panose="02000506030000020004" pitchFamily="2" charset="0"/>
              </a:defRPr>
            </a:lvl1pPr>
            <a:lvl3pPr marL="914400" indent="0">
              <a:buNone/>
              <a:defRPr/>
            </a:lvl3pPr>
            <a:lvl4pPr>
              <a:defRPr>
                <a:solidFill>
                  <a:srgbClr val="002060"/>
                </a:solidFill>
                <a:latin typeface="Century Gothic" panose="020B0502020202020204" pitchFamily="34" charset="0"/>
                <a:ea typeface="Blogger Sans" panose="02000506030000020004" pitchFamily="2" charset="0"/>
              </a:defRPr>
            </a:lvl4pPr>
            <a:lvl5pPr>
              <a:defRPr>
                <a:solidFill>
                  <a:srgbClr val="002060"/>
                </a:solidFill>
                <a:latin typeface="Century Gothic" panose="020B0502020202020204" pitchFamily="34" charset="0"/>
                <a:ea typeface="Blogger Sans" panose="02000506030000020004" pitchFamily="2" charset="0"/>
              </a:defRPr>
            </a:lvl5pPr>
          </a:lstStyle>
          <a:p>
            <a:pPr lvl="0"/>
            <a:r>
              <a:rPr lang="fr-FR" dirty="0" smtClean="0"/>
              <a:t>date</a:t>
            </a:r>
          </a:p>
          <a:p>
            <a:pPr lvl="3"/>
            <a:endParaRPr lang="fr-FR" dirty="0" smtClean="0"/>
          </a:p>
          <a:p>
            <a:pPr lvl="4"/>
            <a:endParaRPr lang="fr-FR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sz="quarter" idx="33"/>
          </p:nvPr>
        </p:nvSpPr>
        <p:spPr>
          <a:xfrm>
            <a:off x="876408" y="1113035"/>
            <a:ext cx="8330346" cy="2894189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fr-FR"/>
          </a:p>
        </p:txBody>
      </p:sp>
      <p:pic>
        <p:nvPicPr>
          <p:cNvPr id="17" name="Image 1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5146" y="254363"/>
            <a:ext cx="926672" cy="786452"/>
          </a:xfrm>
          <a:prstGeom prst="rect">
            <a:avLst/>
          </a:prstGeom>
        </p:spPr>
      </p:pic>
      <p:sp>
        <p:nvSpPr>
          <p:cNvPr id="4" name="Espace réservé du tableau 3"/>
          <p:cNvSpPr>
            <a:spLocks noGrp="1"/>
          </p:cNvSpPr>
          <p:nvPr>
            <p:ph type="tbl" sz="quarter" idx="34"/>
          </p:nvPr>
        </p:nvSpPr>
        <p:spPr>
          <a:xfrm>
            <a:off x="499091" y="4970351"/>
            <a:ext cx="10589452" cy="171226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214158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numéro de diapositive 5"/>
          <p:cNvSpPr txBox="1">
            <a:spLocks/>
          </p:cNvSpPr>
          <p:nvPr userDrawn="1"/>
        </p:nvSpPr>
        <p:spPr>
          <a:xfrm>
            <a:off x="11145864" y="6322926"/>
            <a:ext cx="1046136" cy="3887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Blogger Sans Light" panose="02000506030000020004" pitchFamily="2" charset="0"/>
                <a:ea typeface="Blogger Sans Light" panose="02000506030000020004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2FF20C0-9A36-4A77-8442-F0ADF1F6F5F4}" type="slidenum">
              <a:rPr lang="fr-FR" sz="1000" smtClean="0"/>
              <a:pPr/>
              <a:t>‹N°›</a:t>
            </a:fld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1814017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16" r:id="rId2"/>
    <p:sldLayoutId id="2147483730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Blogger Sans Light" panose="02000506030000020004" pitchFamily="2" charset="0"/>
          <a:ea typeface="Blogger Sans Light" panose="02000506030000020004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
<Relationships  xmlns="http://schemas.openxmlformats.org/package/2006/relationships">
<Relationship Id="rId1" Type="http://schemas.openxmlformats.org/officeDocument/2006/relationships/slideLayout" Target="../slideLayouts/slideLayout1.xml"/>
</Relationships>

</file>

<file path=ppt/slides/_rels/slide10.xml.rels><?xml version="1.0" encoding="UTF-8" standalone="yes"?>

<Relationships  xmlns="http://schemas.openxmlformats.org/package/2006/relationships">
<Relationship Id="rId1" Type="http://schemas.openxmlformats.org/officeDocument/2006/relationships/slideLayout" Target="../slideLayouts/slideLayout3.xml"/>
<Relationship Id="rId2" Type="http://schemas.openxmlformats.org/officeDocument/2006/relationships/image" Target="../media/file3d30d134549f81.png"/>
</Relationships>

</file>

<file path=ppt/slides/_rels/slide11.xml.rels><?xml version="1.0" encoding="UTF-8" standalone="yes"?>

<Relationships  xmlns="http://schemas.openxmlformats.org/package/2006/relationships">
<Relationship Id="rId1" Type="http://schemas.openxmlformats.org/officeDocument/2006/relationships/slideLayout" Target="../slideLayouts/slideLayout3.xml"/>
<Relationship Id="rId2" Type="http://schemas.openxmlformats.org/officeDocument/2006/relationships/image" Target="../media/file3d30d14c4f2ea6.png"/>
</Relationships>

</file>

<file path=ppt/slides/_rels/slide12.xml.rels><?xml version="1.0" encoding="UTF-8" standalone="yes"?>

<Relationships  xmlns="http://schemas.openxmlformats.org/package/2006/relationships">
<Relationship Id="rId1" Type="http://schemas.openxmlformats.org/officeDocument/2006/relationships/slideLayout" Target="../slideLayouts/slideLayout3.xml"/>
<Relationship Id="rId2" Type="http://schemas.openxmlformats.org/officeDocument/2006/relationships/image" Target="../media/file3d30d11ba83221.png"/>
</Relationships>

</file>

<file path=ppt/slides/_rels/slide13.xml.rels><?xml version="1.0" encoding="UTF-8" standalone="yes"?>

<Relationships  xmlns="http://schemas.openxmlformats.org/package/2006/relationships">
<Relationship Id="rId1" Type="http://schemas.openxmlformats.org/officeDocument/2006/relationships/slideLayout" Target="../slideLayouts/slideLayout3.xml"/>
<Relationship Id="rId2" Type="http://schemas.openxmlformats.org/officeDocument/2006/relationships/image" Target="../media/file3d30d125be5291.png"/>
</Relationships>

</file>

<file path=ppt/slides/_rels/slide14.xml.rels><?xml version="1.0" encoding="UTF-8" standalone="yes"?>

<Relationships  xmlns="http://schemas.openxmlformats.org/package/2006/relationships">
<Relationship Id="rId1" Type="http://schemas.openxmlformats.org/officeDocument/2006/relationships/slideLayout" Target="../slideLayouts/slideLayout2.xml"/>
</Relationships>

</file>

<file path=ppt/slides/_rels/slide15.xml.rels><?xml version="1.0" encoding="UTF-8" standalone="yes"?>

<Relationships  xmlns="http://schemas.openxmlformats.org/package/2006/relationships">
<Relationship Id="rId1" Type="http://schemas.openxmlformats.org/officeDocument/2006/relationships/slideLayout" Target="../slideLayouts/slideLayout2.xml"/>
</Relationships>

</file>

<file path=ppt/slides/_rels/slide16.xml.rels><?xml version="1.0" encoding="UTF-8" standalone="yes"?>

<Relationships  xmlns="http://schemas.openxmlformats.org/package/2006/relationships">
<Relationship Id="rId1" Type="http://schemas.openxmlformats.org/officeDocument/2006/relationships/slideLayout" Target="../slideLayouts/slideLayout2.xml"/>
</Relationships>

</file>

<file path=ppt/slides/_rels/slide17.xml.rels><?xml version="1.0" encoding="UTF-8" standalone="yes"?>

<Relationships  xmlns="http://schemas.openxmlformats.org/package/2006/relationships">
<Relationship Id="rId1" Type="http://schemas.openxmlformats.org/officeDocument/2006/relationships/slideLayout" Target="../slideLayouts/slideLayout3.xml"/>
<Relationship Id="rId2" Type="http://schemas.openxmlformats.org/officeDocument/2006/relationships/image" Target="../media/file3d30d12b36c0fb.png"/>
</Relationships>

</file>

<file path=ppt/slides/_rels/slide18.xml.rels><?xml version="1.0" encoding="UTF-8" standalone="yes"?>

<Relationships  xmlns="http://schemas.openxmlformats.org/package/2006/relationships">
<Relationship Id="rId1" Type="http://schemas.openxmlformats.org/officeDocument/2006/relationships/slideLayout" Target="../slideLayouts/slideLayout3.xml"/>
<Relationship Id="rId2" Type="http://schemas.openxmlformats.org/officeDocument/2006/relationships/image" Target="../media/file3d30d168bcb260.png"/>
</Relationships>

</file>

<file path=ppt/slides/_rels/slide19.xml.rels><?xml version="1.0" encoding="UTF-8" standalone="yes"?>

<Relationships  xmlns="http://schemas.openxmlformats.org/package/2006/relationships">
<Relationship Id="rId1" Type="http://schemas.openxmlformats.org/officeDocument/2006/relationships/slideLayout" Target="../slideLayouts/slideLayout3.xml"/>
<Relationship Id="rId2" Type="http://schemas.openxmlformats.org/officeDocument/2006/relationships/image" Target="../media/file3d30d16a0d8fc8.png"/>
</Relationships>

</file>

<file path=ppt/slides/_rels/slide2.xml.rels><?xml version="1.0" encoding="UTF-8" standalone="yes"?>

<Relationships  xmlns="http://schemas.openxmlformats.org/package/2006/relationships">
<Relationship Id="rId1" Type="http://schemas.openxmlformats.org/officeDocument/2006/relationships/slideLayout" Target="../slideLayouts/slideLayout3.xml"/>
<Relationship Id="rId2" Type="http://schemas.openxmlformats.org/officeDocument/2006/relationships/image" Target="../media/file3d30d17bc94dc2.png"/>
</Relationships>

</file>

<file path=ppt/slides/_rels/slide20.xml.rels><?xml version="1.0" encoding="UTF-8" standalone="yes"?>

<Relationships  xmlns="http://schemas.openxmlformats.org/package/2006/relationships">
<Relationship Id="rId1" Type="http://schemas.openxmlformats.org/officeDocument/2006/relationships/slideLayout" Target="../slideLayouts/slideLayout3.xml"/>
<Relationship Id="rId2" Type="http://schemas.openxmlformats.org/officeDocument/2006/relationships/image" Target="../media/file3d30d16dca7f63.png"/>
</Relationships>

</file>

<file path=ppt/slides/_rels/slide21.xml.rels><?xml version="1.0" encoding="UTF-8" standalone="yes"?>

<Relationships  xmlns="http://schemas.openxmlformats.org/package/2006/relationships">
<Relationship Id="rId1" Type="http://schemas.openxmlformats.org/officeDocument/2006/relationships/slideLayout" Target="../slideLayouts/slideLayout3.xml"/>
<Relationship Id="rId2" Type="http://schemas.openxmlformats.org/officeDocument/2006/relationships/image" Target="../media/file3d30d148620c9a.png"/>
</Relationships>

</file>

<file path=ppt/slides/_rels/slide22.xml.rels><?xml version="1.0" encoding="UTF-8" standalone="yes"?>

<Relationships  xmlns="http://schemas.openxmlformats.org/package/2006/relationships">
<Relationship Id="rId1" Type="http://schemas.openxmlformats.org/officeDocument/2006/relationships/slideLayout" Target="../slideLayouts/slideLayout3.xml"/>
<Relationship Id="rId2" Type="http://schemas.openxmlformats.org/officeDocument/2006/relationships/image" Target="../media/file3d30d13576b989.png"/>
</Relationships>

</file>

<file path=ppt/slides/_rels/slide23.xml.rels><?xml version="1.0" encoding="UTF-8" standalone="yes"?>

<Relationships  xmlns="http://schemas.openxmlformats.org/package/2006/relationships">
<Relationship Id="rId1" Type="http://schemas.openxmlformats.org/officeDocument/2006/relationships/slideLayout" Target="../slideLayouts/slideLayout3.xml"/>
<Relationship Id="rId2" Type="http://schemas.openxmlformats.org/officeDocument/2006/relationships/image" Target="../media/file3d30d167b51a2e.png"/>
</Relationships>

</file>

<file path=ppt/slides/_rels/slide24.xml.rels><?xml version="1.0" encoding="UTF-8" standalone="yes"?>

<Relationships  xmlns="http://schemas.openxmlformats.org/package/2006/relationships">
<Relationship Id="rId1" Type="http://schemas.openxmlformats.org/officeDocument/2006/relationships/slideLayout" Target="../slideLayouts/slideLayout3.xml"/>
<Relationship Id="rId2" Type="http://schemas.openxmlformats.org/officeDocument/2006/relationships/image" Target="../media/file3d30d1b389e60.png"/>
</Relationships>

</file>

<file path=ppt/slides/_rels/slide25.xml.rels><?xml version="1.0" encoding="UTF-8" standalone="yes"?>

<Relationships  xmlns="http://schemas.openxmlformats.org/package/2006/relationships">
<Relationship Id="rId1" Type="http://schemas.openxmlformats.org/officeDocument/2006/relationships/slideLayout" Target="../slideLayouts/slideLayout3.xml"/>
<Relationship Id="rId2" Type="http://schemas.openxmlformats.org/officeDocument/2006/relationships/image" Target="../media/file3d30d11f7968ab.png"/>
</Relationships>

</file>

<file path=ppt/slides/_rels/slide26.xml.rels><?xml version="1.0" encoding="UTF-8" standalone="yes"?>

<Relationships  xmlns="http://schemas.openxmlformats.org/package/2006/relationships">
<Relationship Id="rId1" Type="http://schemas.openxmlformats.org/officeDocument/2006/relationships/slideLayout" Target="../slideLayouts/slideLayout3.xml"/>
<Relationship Id="rId2" Type="http://schemas.openxmlformats.org/officeDocument/2006/relationships/image" Target="../media/file3d30d11dda7262.png"/>
</Relationships>

</file>

<file path=ppt/slides/_rels/slide27.xml.rels><?xml version="1.0" encoding="UTF-8" standalone="yes"?>

<Relationships  xmlns="http://schemas.openxmlformats.org/package/2006/relationships">
<Relationship Id="rId1" Type="http://schemas.openxmlformats.org/officeDocument/2006/relationships/slideLayout" Target="../slideLayouts/slideLayout3.xml"/>
<Relationship Id="rId2" Type="http://schemas.openxmlformats.org/officeDocument/2006/relationships/image" Target="../media/file3d30d17b563d7e.png"/>
</Relationships>

</file>

<file path=ppt/slides/_rels/slide28.xml.rels><?xml version="1.0" encoding="UTF-8" standalone="yes"?>

<Relationships  xmlns="http://schemas.openxmlformats.org/package/2006/relationships">
<Relationship Id="rId1" Type="http://schemas.openxmlformats.org/officeDocument/2006/relationships/slideLayout" Target="../slideLayouts/slideLayout3.xml"/>
<Relationship Id="rId2" Type="http://schemas.openxmlformats.org/officeDocument/2006/relationships/image" Target="../media/file3d30d12037db2a.png"/>
</Relationships>

</file>

<file path=ppt/slides/_rels/slide29.xml.rels><?xml version="1.0" encoding="UTF-8" standalone="yes"?>

<Relationships  xmlns="http://schemas.openxmlformats.org/package/2006/relationships">
<Relationship Id="rId1" Type="http://schemas.openxmlformats.org/officeDocument/2006/relationships/slideLayout" Target="../slideLayouts/slideLayout3.xml"/>
<Relationship Id="rId2" Type="http://schemas.openxmlformats.org/officeDocument/2006/relationships/image" Target="../media/file3d30d1301382b2.png"/>
</Relationships>

</file>

<file path=ppt/slides/_rels/slide3.xml.rels><?xml version="1.0" encoding="UTF-8" standalone="yes"?>

<Relationships  xmlns="http://schemas.openxmlformats.org/package/2006/relationships">
<Relationship Id="rId1" Type="http://schemas.openxmlformats.org/officeDocument/2006/relationships/slideLayout" Target="../slideLayouts/slideLayout3.xml"/>
<Relationship Id="rId2" Type="http://schemas.openxmlformats.org/officeDocument/2006/relationships/image" Target="../media/file3d30d11fc075c7.png"/>
</Relationships>

</file>

<file path=ppt/slides/_rels/slide30.xml.rels><?xml version="1.0" encoding="UTF-8" standalone="yes"?>

<Relationships  xmlns="http://schemas.openxmlformats.org/package/2006/relationships">
<Relationship Id="rId1" Type="http://schemas.openxmlformats.org/officeDocument/2006/relationships/slideLayout" Target="../slideLayouts/slideLayout3.xml"/>
<Relationship Id="rId2" Type="http://schemas.openxmlformats.org/officeDocument/2006/relationships/image" Target="../media/file3d30d16d8fbdd8.png"/>
</Relationships>

</file>

<file path=ppt/slides/_rels/slide31.xml.rels><?xml version="1.0" encoding="UTF-8" standalone="yes"?>

<Relationships  xmlns="http://schemas.openxmlformats.org/package/2006/relationships">
<Relationship Id="rId1" Type="http://schemas.openxmlformats.org/officeDocument/2006/relationships/slideLayout" Target="../slideLayouts/slideLayout3.xml"/>
<Relationship Id="rId2" Type="http://schemas.openxmlformats.org/officeDocument/2006/relationships/image" Target="../media/file3d30d15e0bf6fa.png"/>
</Relationships>

</file>

<file path=ppt/slides/_rels/slide32.xml.rels><?xml version="1.0" encoding="UTF-8" standalone="yes"?>

<Relationships  xmlns="http://schemas.openxmlformats.org/package/2006/relationships">
<Relationship Id="rId1" Type="http://schemas.openxmlformats.org/officeDocument/2006/relationships/slideLayout" Target="../slideLayouts/slideLayout3.xml"/>
<Relationship Id="rId2" Type="http://schemas.openxmlformats.org/officeDocument/2006/relationships/image" Target="../media/file3d30d115a62121.png"/>
</Relationships>

</file>

<file path=ppt/slides/_rels/slide33.xml.rels><?xml version="1.0" encoding="UTF-8" standalone="yes"?>

<Relationships  xmlns="http://schemas.openxmlformats.org/package/2006/relationships">
<Relationship Id="rId1" Type="http://schemas.openxmlformats.org/officeDocument/2006/relationships/slideLayout" Target="../slideLayouts/slideLayout3.xml"/>
<Relationship Id="rId2" Type="http://schemas.openxmlformats.org/officeDocument/2006/relationships/image" Target="../media/file3d30d17a3fed70.png"/>
</Relationships>

</file>

<file path=ppt/slides/_rels/slide4.xml.rels><?xml version="1.0" encoding="UTF-8" standalone="yes"?>

<Relationships  xmlns="http://schemas.openxmlformats.org/package/2006/relationships">
<Relationship Id="rId1" Type="http://schemas.openxmlformats.org/officeDocument/2006/relationships/slideLayout" Target="../slideLayouts/slideLayout3.xml"/>
<Relationship Id="rId2" Type="http://schemas.openxmlformats.org/officeDocument/2006/relationships/image" Target="../media/file3d30d125f368b8.png"/>
</Relationships>

</file>

<file path=ppt/slides/_rels/slide5.xml.rels><?xml version="1.0" encoding="UTF-8" standalone="yes"?>

<Relationships  xmlns="http://schemas.openxmlformats.org/package/2006/relationships">
<Relationship Id="rId1" Type="http://schemas.openxmlformats.org/officeDocument/2006/relationships/slideLayout" Target="../slideLayouts/slideLayout3.xml"/>
<Relationship Id="rId2" Type="http://schemas.openxmlformats.org/officeDocument/2006/relationships/image" Target="../media/file3d30d14b1df229.png"/>
</Relationships>

</file>

<file path=ppt/slides/_rels/slide6.xml.rels><?xml version="1.0" encoding="UTF-8" standalone="yes"?>

<Relationships  xmlns="http://schemas.openxmlformats.org/package/2006/relationships">
<Relationship Id="rId1" Type="http://schemas.openxmlformats.org/officeDocument/2006/relationships/slideLayout" Target="../slideLayouts/slideLayout3.xml"/>
<Relationship Id="rId2" Type="http://schemas.openxmlformats.org/officeDocument/2006/relationships/image" Target="../media/file3d30d12e8d83d9.png"/>
</Relationships>

</file>

<file path=ppt/slides/_rels/slide7.xml.rels><?xml version="1.0" encoding="UTF-8" standalone="yes"?>

<Relationships  xmlns="http://schemas.openxmlformats.org/package/2006/relationships">
<Relationship Id="rId1" Type="http://schemas.openxmlformats.org/officeDocument/2006/relationships/slideLayout" Target="../slideLayouts/slideLayout3.xml"/>
<Relationship Id="rId2" Type="http://schemas.openxmlformats.org/officeDocument/2006/relationships/image" Target="../media/file3d30d11eed4e2b.png"/>
</Relationships>

</file>

<file path=ppt/slides/_rels/slide8.xml.rels><?xml version="1.0" encoding="UTF-8" standalone="yes"?>

<Relationships  xmlns="http://schemas.openxmlformats.org/package/2006/relationships">
<Relationship Id="rId1" Type="http://schemas.openxmlformats.org/officeDocument/2006/relationships/slideLayout" Target="../slideLayouts/slideLayout3.xml"/>
<Relationship Id="rId2" Type="http://schemas.openxmlformats.org/officeDocument/2006/relationships/image" Target="../media/file3d30d13310d175.png"/>
</Relationships>

</file>

<file path=ppt/slides/_rels/slide9.xml.rels><?xml version="1.0" encoding="UTF-8" standalone="yes"?>

<Relationships  xmlns="http://schemas.openxmlformats.org/package/2006/relationships">
<Relationship Id="rId1" Type="http://schemas.openxmlformats.org/officeDocument/2006/relationships/slideLayout" Target="../slideLayouts/slideLayout3.xml"/>
<Relationship Id="rId2" Type="http://schemas.openxmlformats.org/officeDocument/2006/relationships/image" Target="../media/file3d30d11d5fee11.pn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xmlns:a="http://schemas.openxmlformats.org/drawingml/2006/main" xmlns:r="http://schemas.openxmlformats.org/officeDocument/2006/relationships" xmlns:p="http://schemas.openxmlformats.org/presentationml/2006/main">
        <p:nvSpPr>
          <p:cNvPr id="2" name="Espace réservé du texte 14"/>
          <p:cNvSpPr>
            <a:spLocks noGrp="1"/>
          </p:cNvSpPr>
          <p:nvPr>
            <p:ph type="body" sz="quarter" idx="10" hasCustomPrompt="1"/>
          </p:nvPr>
        </p:nvSpPr>
        <p:spPr>
          <a:xfrm>
            <a:off x="7970982" y="5748236"/>
            <a:ext cx="3777673" cy="452580"/>
          </a:xfrm>
        </p:spPr>
        <p:txBody>
          <a:bodyPr/>
          <a:lstStyle/>
          <a:p>
            <a:r>
              <a:rPr/>
              <a:t>Jeudi 2 Novembre 2023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3" name="Espace réservé du texte 3"/>
          <p:cNvSpPr>
            <a:spLocks noGrp="1"/>
          </p:cNvSpPr>
          <p:nvPr>
            <p:ph type="body" sz="quarter" idx="17" hasCustomPrompt="1"/>
          </p:nvPr>
        </p:nvSpPr>
        <p:spPr>
          <a:xfrm>
            <a:off x="3364457" y="3312012"/>
            <a:ext cx="7005973" cy="599312"/>
          </a:xfrm>
        </p:spPr>
        <p:txBody>
          <a:bodyPr/>
          <a:lstStyle/>
          <a:p>
            <a:r>
              <a:rPr/>
              <a:t>Île de France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xmlns:a="http://schemas.openxmlformats.org/drawingml/2006/main" xmlns:r="http://schemas.openxmlformats.org/officeDocument/2006/relationships" xmlns:p="http://schemas.openxmlformats.org/presentationml/2006/main">
        <p:nvSpPr>
          <p:cNvPr id="2" name="Titre 9"/>
          <p:cNvSpPr>
            <a:spLocks noGrp="1"/>
          </p:cNvSpPr>
          <p:nvPr>
            <p:ph type="title" hasCustomPrompt="1"/>
          </p:nvPr>
        </p:nvSpPr>
        <p:spPr>
          <a:xfrm>
            <a:off x="1465502" y="492440"/>
            <a:ext cx="8868668" cy="310298"/>
          </a:xfrm>
        </p:spPr>
        <p:txBody>
          <a:bodyPr/>
          <a:lstStyle/>
          <a:p>
            <a:r>
              <a:rPr/>
              <a:t>TIU par type d'établissement receveur en 2022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3" name="Espace réservé du contenu 3"/>
          <p:cNvSpPr>
            <a:spLocks noGrp="1"/>
          </p:cNvSpPr>
          <p:nvPr>
            <p:ph sz="quarter" idx="32" hasCustomPrompt="1"/>
          </p:nvPr>
        </p:nvSpPr>
        <p:spPr>
          <a:xfrm>
            <a:off x="10381673" y="242213"/>
            <a:ext cx="1413741" cy="358892"/>
          </a:xfrm>
        </p:spPr>
        <p:txBody>
          <a:bodyPr/>
          <a:lstStyle/>
          <a:p>
            <a:r>
              <a:rPr/>
              <a:t>02/11/2023</a:t>
            </a:r>
          </a:p>
        </p:txBody>
      </p:sp>
      <p:pic xmlns:a="http://schemas.openxmlformats.org/drawingml/2006/main" xmlns:r="http://schemas.openxmlformats.org/officeDocument/2006/relationships" xmlns:p="http://schemas.openxmlformats.org/presentationml/2006/main">
        <p:nvPicPr>
          <p:cNvPr id="4" name="" descr=""/>
          <p:cNvPicPr>
            <a:picLocks noGrp="1"/>
          </p:cNvPicPr>
          <p:nvPr>
            <p:ph/>
          </p:nvPr>
        </p:nvPicPr>
        <p:blipFill>
          <a:blip cstate="print" r:embed="rId2"/>
          <a:stretch>
            <a:fillRect/>
          </a:stretch>
        </p:blipFill>
        <p:spPr>
          <a:xfrm>
            <a:off x="274320" y="1005840"/>
            <a:ext cx="11887200" cy="3657600"/>
          </a:xfrm>
          <a:prstGeom prst="rect">
            <a:avLst/>
          </a:prstGeom>
        </p:spPr>
      </p:pic>
      <p:graphicFrame xmlns:a="http://schemas.openxmlformats.org/drawingml/2006/main" xmlns:r="http://schemas.openxmlformats.org/officeDocument/2006/relationships" xmlns:p="http://schemas.openxmlformats.org/presentationml/2006/main">
        <p:nvGraphicFramePr>
          <p:cNvPr id="5" name=""/>
          <p:cNvGraphicFramePr>
            <a:graphicFrameLocks noGrp="true"/>
          </p:cNvGraphicFramePr>
          <p:nvPr/>
        </p:nvGraphicFramePr>
        <p:xfrm rot="0">
          <a:off x="274320" y="5029200"/>
          <a:ext cx="8229600" cy="3657600"/>
        </p:xfrm>
        <a:graphic>
          <a:graphicData uri="http://schemas.openxmlformats.org/drawingml/2006/table">
            <a:tbl>
              <a:tblPr/>
              <a:tblGrid>
                <a:gridCol w="1371600"/>
                <a:gridCol w="1051560"/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origine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I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IIA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IIB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III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Urgence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Inconnu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cellule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 (0.2%)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160 (10.8%)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274 (18.4%)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1050 (70.6%)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1487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reseau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 (7.7%)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6 (11.5%)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33 (63.5%)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9 (17.3%)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52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 (0.2%)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164 (10.7%)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280 (18.2%)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1083 (70.4%)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9 (0.6%)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1539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xmlns:a="http://schemas.openxmlformats.org/drawingml/2006/main" xmlns:r="http://schemas.openxmlformats.org/officeDocument/2006/relationships" xmlns:p="http://schemas.openxmlformats.org/presentationml/2006/main">
        <p:nvSpPr>
          <p:cNvPr id="2" name="Titre 9"/>
          <p:cNvSpPr>
            <a:spLocks noGrp="1"/>
          </p:cNvSpPr>
          <p:nvPr>
            <p:ph type="title" hasCustomPrompt="1"/>
          </p:nvPr>
        </p:nvSpPr>
        <p:spPr>
          <a:xfrm>
            <a:off x="1465502" y="492440"/>
            <a:ext cx="8868668" cy="310298"/>
          </a:xfrm>
        </p:spPr>
        <p:txBody>
          <a:bodyPr/>
          <a:lstStyle/>
          <a:p>
            <a:r>
              <a:rPr/>
              <a:t>Annulation des demandes de TIU en 2022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3" name="Espace réservé du contenu 3"/>
          <p:cNvSpPr>
            <a:spLocks noGrp="1"/>
          </p:cNvSpPr>
          <p:nvPr>
            <p:ph sz="quarter" idx="32" hasCustomPrompt="1"/>
          </p:nvPr>
        </p:nvSpPr>
        <p:spPr>
          <a:xfrm>
            <a:off x="10381673" y="242213"/>
            <a:ext cx="1413741" cy="358892"/>
          </a:xfrm>
        </p:spPr>
        <p:txBody>
          <a:bodyPr/>
          <a:lstStyle/>
          <a:p>
            <a:r>
              <a:rPr/>
              <a:t>02/11/2023</a:t>
            </a:r>
          </a:p>
        </p:txBody>
      </p:sp>
      <p:pic xmlns:a="http://schemas.openxmlformats.org/drawingml/2006/main" xmlns:r="http://schemas.openxmlformats.org/officeDocument/2006/relationships" xmlns:p="http://schemas.openxmlformats.org/presentationml/2006/main">
        <p:nvPicPr>
          <p:cNvPr id="4" name="" descr=""/>
          <p:cNvPicPr>
            <a:picLocks noGrp="1"/>
          </p:cNvPicPr>
          <p:nvPr>
            <p:ph/>
          </p:nvPr>
        </p:nvPicPr>
        <p:blipFill>
          <a:blip cstate="print" r:embed="rId2"/>
          <a:stretch>
            <a:fillRect/>
          </a:stretch>
        </p:blipFill>
        <p:spPr>
          <a:xfrm>
            <a:off x="274320" y="1005840"/>
            <a:ext cx="11887200" cy="3657600"/>
          </a:xfrm>
          <a:prstGeom prst="rect">
            <a:avLst/>
          </a:prstGeom>
        </p:spPr>
      </p:pic>
      <p:graphicFrame xmlns:a="http://schemas.openxmlformats.org/drawingml/2006/main" xmlns:r="http://schemas.openxmlformats.org/officeDocument/2006/relationships" xmlns:p="http://schemas.openxmlformats.org/presentationml/2006/main">
        <p:nvGraphicFramePr>
          <p:cNvPr id="5" name=""/>
          <p:cNvGraphicFramePr>
            <a:graphicFrameLocks noGrp="true"/>
          </p:cNvGraphicFramePr>
          <p:nvPr/>
        </p:nvGraphicFramePr>
        <p:xfrm rot="0">
          <a:off x="274320" y="5029200"/>
          <a:ext cx="8229600" cy="3657600"/>
        </p:xfrm>
        <a:graphic>
          <a:graphicData uri="http://schemas.openxmlformats.org/drawingml/2006/table">
            <a:tbl>
              <a:tblPr/>
              <a:tblGrid>
                <a:gridCol w="783771"/>
                <a:gridCol w="1051560"/>
                <a:gridCol w="783771"/>
                <a:gridCol w="783771"/>
                <a:gridCol w="783771"/>
                <a:gridCol w="783771"/>
                <a:gridCol w="783771"/>
                <a:gridCol w="783771"/>
                <a:gridCol w="783771"/>
                <a:gridCol w="783771"/>
                <a:gridCol w="783771"/>
                <a:gridCol w="783771"/>
                <a:gridCol w="783771"/>
                <a:gridCol w="783771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origine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janvier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février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mars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avril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mai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juin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juillet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août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septembre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octobre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novembre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décembre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cellule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36 (5.1%)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22 (3.1%)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37 (5.2%)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32 (4.5%)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56 (7.9%)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66 (9.3%)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86 (12.1%)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71 (10%)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66 (9.3%)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69 (9.7%)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72 (10.2%)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95 (13.4%)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708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reseau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(50.0%)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(50.0%)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36 (5.1%)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23 (3.2%)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37 (5.2%)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32 (4.5%)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56 (7.9%)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66 (9.3%)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86 (12.1%)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71 (10%)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66 (9.3%)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69 (9.7%)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73 (10.3%)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95 (13.4%)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710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xmlns:a="http://schemas.openxmlformats.org/drawingml/2006/main" xmlns:r="http://schemas.openxmlformats.org/officeDocument/2006/relationships" xmlns:p="http://schemas.openxmlformats.org/presentationml/2006/main">
        <p:nvSpPr>
          <p:cNvPr id="2" name="Titre 9"/>
          <p:cNvSpPr>
            <a:spLocks noGrp="1"/>
          </p:cNvSpPr>
          <p:nvPr>
            <p:ph type="title" hasCustomPrompt="1"/>
          </p:nvPr>
        </p:nvSpPr>
        <p:spPr>
          <a:xfrm>
            <a:off x="1465502" y="492440"/>
            <a:ext cx="8868668" cy="310298"/>
          </a:xfrm>
        </p:spPr>
        <p:txBody>
          <a:bodyPr/>
          <a:lstStyle/>
          <a:p>
            <a:r>
              <a:rPr/>
              <a:t>Motif d'annulation des demandes de TIU en 2022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3" name="Espace réservé du contenu 3"/>
          <p:cNvSpPr>
            <a:spLocks noGrp="1"/>
          </p:cNvSpPr>
          <p:nvPr>
            <p:ph sz="quarter" idx="32" hasCustomPrompt="1"/>
          </p:nvPr>
        </p:nvSpPr>
        <p:spPr>
          <a:xfrm>
            <a:off x="10381673" y="242213"/>
            <a:ext cx="1413741" cy="358892"/>
          </a:xfrm>
        </p:spPr>
        <p:txBody>
          <a:bodyPr/>
          <a:lstStyle/>
          <a:p>
            <a:r>
              <a:rPr/>
              <a:t>02/11/2023</a:t>
            </a:r>
          </a:p>
        </p:txBody>
      </p:sp>
      <p:pic xmlns:a="http://schemas.openxmlformats.org/drawingml/2006/main" xmlns:r="http://schemas.openxmlformats.org/officeDocument/2006/relationships" xmlns:p="http://schemas.openxmlformats.org/presentationml/2006/main">
        <p:nvPicPr>
          <p:cNvPr id="4" name="" descr=""/>
          <p:cNvPicPr>
            <a:picLocks noGrp="1"/>
          </p:cNvPicPr>
          <p:nvPr>
            <p:ph/>
          </p:nvPr>
        </p:nvPicPr>
        <p:blipFill>
          <a:blip cstate="print" r:embed="rId2"/>
          <a:stretch>
            <a:fillRect/>
          </a:stretch>
        </p:blipFill>
        <p:spPr>
          <a:xfrm>
            <a:off x="274320" y="1005840"/>
            <a:ext cx="11887200" cy="3657600"/>
          </a:xfrm>
          <a:prstGeom prst="rect">
            <a:avLst/>
          </a:prstGeom>
        </p:spPr>
      </p:pic>
      <p:graphicFrame xmlns:a="http://schemas.openxmlformats.org/drawingml/2006/main" xmlns:r="http://schemas.openxmlformats.org/officeDocument/2006/relationships" xmlns:p="http://schemas.openxmlformats.org/presentationml/2006/main">
        <p:nvGraphicFramePr>
          <p:cNvPr id="5" name=""/>
          <p:cNvGraphicFramePr>
            <a:graphicFrameLocks noGrp="true"/>
          </p:cNvGraphicFramePr>
          <p:nvPr/>
        </p:nvGraphicFramePr>
        <p:xfrm rot="0">
          <a:off x="274320" y="5029200"/>
          <a:ext cx="8229600" cy="3657600"/>
        </p:xfrm>
        <a:graphic>
          <a:graphicData uri="http://schemas.openxmlformats.org/drawingml/2006/table">
            <a:tbl>
              <a:tblPr/>
              <a:tblGrid>
                <a:gridCol w="1371600"/>
                <a:gridCol w="1051560"/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origine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Inconnu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Conseil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Contre-indications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Autre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Accouchement 
 avant transfert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Stabilisation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cellule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 (0.3%)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42 (5.9%)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48 (6.8%)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64 (9%)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89 (12.6%)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463 (65.4%)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708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reseau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 (100.0%)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 (0.6%)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42 (5.9%)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48 (6.8%)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64 (9%)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89 (12.5%)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463 (65.2%)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710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xmlns:a="http://schemas.openxmlformats.org/drawingml/2006/main" xmlns:r="http://schemas.openxmlformats.org/officeDocument/2006/relationships" xmlns:p="http://schemas.openxmlformats.org/presentationml/2006/main">
        <p:nvSpPr>
          <p:cNvPr id="2" name="Titre 9"/>
          <p:cNvSpPr>
            <a:spLocks noGrp="1"/>
          </p:cNvSpPr>
          <p:nvPr>
            <p:ph type="title" hasCustomPrompt="1"/>
          </p:nvPr>
        </p:nvSpPr>
        <p:spPr>
          <a:xfrm>
            <a:off x="1465502" y="492440"/>
            <a:ext cx="8868668" cy="310298"/>
          </a:xfrm>
        </p:spPr>
        <p:txBody>
          <a:bodyPr/>
          <a:lstStyle/>
          <a:p>
            <a:r>
              <a:rPr/>
              <a:t>Termes des femmes ayant accouché avant transfert en 2022 (99 N.nés cellule et 0 N.nés réseaux)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3" name="Espace réservé du contenu 3"/>
          <p:cNvSpPr>
            <a:spLocks noGrp="1"/>
          </p:cNvSpPr>
          <p:nvPr>
            <p:ph sz="quarter" idx="32" hasCustomPrompt="1"/>
          </p:nvPr>
        </p:nvSpPr>
        <p:spPr>
          <a:xfrm>
            <a:off x="10381673" y="242213"/>
            <a:ext cx="1413741" cy="358892"/>
          </a:xfrm>
        </p:spPr>
        <p:txBody>
          <a:bodyPr/>
          <a:lstStyle/>
          <a:p>
            <a:r>
              <a:rPr/>
              <a:t>02/11/2023</a:t>
            </a:r>
          </a:p>
        </p:txBody>
      </p:sp>
      <p:pic xmlns:a="http://schemas.openxmlformats.org/drawingml/2006/main" xmlns:r="http://schemas.openxmlformats.org/officeDocument/2006/relationships" xmlns:p="http://schemas.openxmlformats.org/presentationml/2006/main">
        <p:nvPicPr>
          <p:cNvPr id="4" name="" descr=""/>
          <p:cNvPicPr>
            <a:picLocks noGrp="1"/>
          </p:cNvPicPr>
          <p:nvPr>
            <p:ph/>
          </p:nvPr>
        </p:nvPicPr>
        <p:blipFill>
          <a:blip cstate="print" r:embed="rId2"/>
          <a:stretch>
            <a:fillRect/>
          </a:stretch>
        </p:blipFill>
        <p:spPr>
          <a:xfrm>
            <a:off x="274320" y="1005840"/>
            <a:ext cx="11887200" cy="3657600"/>
          </a:xfrm>
          <a:prstGeom prst="rect">
            <a:avLst/>
          </a:prstGeom>
        </p:spPr>
      </p:pic>
      <p:graphicFrame xmlns:a="http://schemas.openxmlformats.org/drawingml/2006/main" xmlns:r="http://schemas.openxmlformats.org/officeDocument/2006/relationships" xmlns:p="http://schemas.openxmlformats.org/presentationml/2006/main">
        <p:nvGraphicFramePr>
          <p:cNvPr id="5" name=""/>
          <p:cNvGraphicFramePr>
            <a:graphicFrameLocks noGrp="true"/>
          </p:cNvGraphicFramePr>
          <p:nvPr/>
        </p:nvGraphicFramePr>
        <p:xfrm rot="0">
          <a:off x="274320" y="5029200"/>
          <a:ext cx="8229600" cy="3657600"/>
        </p:xfrm>
        <a:graphic>
          <a:graphicData uri="http://schemas.openxmlformats.org/drawingml/2006/table">
            <a:tbl>
              <a:tblPr/>
              <a:tblGrid>
                <a:gridCol w="997527"/>
                <a:gridCol w="1051560"/>
                <a:gridCol w="997527"/>
                <a:gridCol w="997527"/>
                <a:gridCol w="997527"/>
                <a:gridCol w="997527"/>
                <a:gridCol w="997527"/>
                <a:gridCol w="997527"/>
                <a:gridCol w="997527"/>
                <a:gridCol w="997527"/>
                <a:gridCol w="997527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origine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Moins de 24 SA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24/25+6 SA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26/27+6 SA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28/29+6 SA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30/31+6 SA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32/33+6 SA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34/35+6 SA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Plus de 36 SA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Inconnu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cellule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(1.1%)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13 (14.6%)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16 (18%)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12 (13.5%)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24 (27%)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12 (13.5%)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10 (11.2%)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(1.1%)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89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(1.1%)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13 (14.6%)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16 (18%)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12 (13.5%)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24 (27%)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12 (13.5%)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10 (11.2%)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(1.1%)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89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xmlns:a="http://schemas.openxmlformats.org/drawingml/2006/main" xmlns:r="http://schemas.openxmlformats.org/officeDocument/2006/relationships" xmlns:p="http://schemas.openxmlformats.org/presentationml/2006/main">
        <p:nvSpPr>
          <p:cNvPr id="2" name="Titre 9"/>
          <p:cNvSpPr>
            <a:spLocks noGrp="1"/>
          </p:cNvSpPr>
          <p:nvPr>
            <p:ph type="title" hasCustomPrompt="1"/>
          </p:nvPr>
        </p:nvSpPr>
        <p:spPr>
          <a:xfrm>
            <a:off x="1465502" y="492440"/>
            <a:ext cx="8868668" cy="310298"/>
          </a:xfrm>
        </p:spPr>
        <p:txBody>
          <a:bodyPr/>
          <a:lstStyle/>
          <a:p>
            <a:r>
              <a:rPr/>
              <a:t>Répartition des TIU en 2022 (Total des transferts)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3" name="Espace réservé du contenu 3"/>
          <p:cNvSpPr>
            <a:spLocks noGrp="1"/>
          </p:cNvSpPr>
          <p:nvPr>
            <p:ph sz="quarter" idx="32" hasCustomPrompt="1"/>
          </p:nvPr>
        </p:nvSpPr>
        <p:spPr>
          <a:xfrm>
            <a:off x="10381673" y="242213"/>
            <a:ext cx="1413741" cy="358892"/>
          </a:xfrm>
        </p:spPr>
        <p:txBody>
          <a:bodyPr/>
          <a:lstStyle/>
          <a:p>
            <a:r>
              <a:rPr/>
              <a:t>02/11/2023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4" name="Espace réservé du texte 9"/>
          <p:cNvSpPr>
            <a:spLocks noGrp="1"/>
          </p:cNvSpPr>
          <p:nvPr>
            <p:ph type="body" sz="quarter" idx="52" hasCustomPrompt="1"/>
          </p:nvPr>
        </p:nvSpPr>
        <p:spPr>
          <a:xfrm>
            <a:off x="2084859" y="2284169"/>
            <a:ext cx="770049" cy="216404"/>
          </a:xfrm>
        </p:spPr>
        <p:txBody>
          <a:bodyPr/>
          <a:lstStyle/>
          <a:p>
            <a:r>
              <a:rPr/>
              <a:t>301 (13.4%)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5" name="Espace réservé du texte 9"/>
          <p:cNvSpPr>
            <a:spLocks noGrp="1"/>
          </p:cNvSpPr>
          <p:nvPr>
            <p:ph type="body" sz="quarter" idx="67" hasCustomPrompt="1"/>
          </p:nvPr>
        </p:nvSpPr>
        <p:spPr>
          <a:xfrm>
            <a:off x="844092" y="2877507"/>
            <a:ext cx="770049" cy="216404"/>
          </a:xfrm>
        </p:spPr>
        <p:txBody>
          <a:bodyPr/>
          <a:lstStyle/>
          <a:p>
            <a:r>
              <a:rPr/>
              <a:t>173 (7.7%)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6" name="Espace réservé du texte 9"/>
          <p:cNvSpPr>
            <a:spLocks noGrp="1"/>
          </p:cNvSpPr>
          <p:nvPr>
            <p:ph type="body" sz="quarter" idx="69" hasCustomPrompt="1"/>
          </p:nvPr>
        </p:nvSpPr>
        <p:spPr>
          <a:xfrm>
            <a:off x="1614141" y="3416122"/>
            <a:ext cx="770049" cy="216404"/>
          </a:xfrm>
        </p:spPr>
        <p:txBody>
          <a:bodyPr/>
          <a:lstStyle/>
          <a:p>
            <a:r>
              <a:rPr/>
              <a:t>292 (13.0%)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7" name="Espace réservé du texte 9"/>
          <p:cNvSpPr>
            <a:spLocks noGrp="1"/>
          </p:cNvSpPr>
          <p:nvPr>
            <p:ph type="body" sz="quarter" idx="71" hasCustomPrompt="1"/>
          </p:nvPr>
        </p:nvSpPr>
        <p:spPr>
          <a:xfrm>
            <a:off x="2196534" y="3433601"/>
            <a:ext cx="770049" cy="216404"/>
          </a:xfrm>
        </p:spPr>
        <p:txBody>
          <a:bodyPr/>
          <a:lstStyle/>
          <a:p>
            <a:r>
              <a:rPr/>
              <a:t>462 (20.5%)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8" name="Espace réservé du texte 9"/>
          <p:cNvSpPr>
            <a:spLocks noGrp="1"/>
          </p:cNvSpPr>
          <p:nvPr>
            <p:ph type="body" sz="quarter" idx="73" hasCustomPrompt="1"/>
          </p:nvPr>
        </p:nvSpPr>
        <p:spPr>
          <a:xfrm>
            <a:off x="2614442" y="3921520"/>
            <a:ext cx="770049" cy="216404"/>
          </a:xfrm>
        </p:spPr>
        <p:txBody>
          <a:bodyPr/>
          <a:lstStyle/>
          <a:p>
            <a:r>
              <a:rPr/>
              <a:t>248 (11.0%)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9" name="Espace réservé du texte 9"/>
          <p:cNvSpPr>
            <a:spLocks noGrp="1"/>
          </p:cNvSpPr>
          <p:nvPr>
            <p:ph type="body" sz="quarter" idx="75" hasCustomPrompt="1"/>
          </p:nvPr>
        </p:nvSpPr>
        <p:spPr>
          <a:xfrm>
            <a:off x="4063088" y="3083610"/>
            <a:ext cx="770049" cy="216404"/>
          </a:xfrm>
        </p:spPr>
        <p:txBody>
          <a:bodyPr/>
          <a:lstStyle/>
          <a:p>
            <a:r>
              <a:rPr/>
              <a:t>434 (19.3%)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10" name="Espace réservé du texte 9"/>
          <p:cNvSpPr>
            <a:spLocks noGrp="1"/>
          </p:cNvSpPr>
          <p:nvPr>
            <p:ph type="body" sz="quarter" idx="77" hasCustomPrompt="1"/>
          </p:nvPr>
        </p:nvSpPr>
        <p:spPr>
          <a:xfrm>
            <a:off x="2815143" y="4969220"/>
            <a:ext cx="770049" cy="216404"/>
          </a:xfrm>
        </p:spPr>
        <p:txBody>
          <a:bodyPr/>
          <a:lstStyle/>
          <a:p>
            <a:r>
              <a:rPr/>
              <a:t>291 (12.9%)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11" name="Espace réservé du texte 9"/>
          <p:cNvSpPr>
            <a:spLocks noGrp="1"/>
          </p:cNvSpPr>
          <p:nvPr>
            <p:ph type="body" sz="quarter" idx="79" hasCustomPrompt="1"/>
          </p:nvPr>
        </p:nvSpPr>
        <p:spPr>
          <a:xfrm>
            <a:off x="4034326" y="4864991"/>
            <a:ext cx="770049" cy="216404"/>
          </a:xfrm>
        </p:spPr>
        <p:txBody>
          <a:bodyPr/>
          <a:lstStyle/>
          <a:p>
            <a:r>
              <a:rPr/>
              <a:t>46 (2.0%)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12" name="Espace réservé du texte 9"/>
          <p:cNvSpPr>
            <a:spLocks noGrp="1"/>
          </p:cNvSpPr>
          <p:nvPr>
            <p:ph type="body" sz="quarter" idx="81" hasCustomPrompt="1"/>
          </p:nvPr>
        </p:nvSpPr>
        <p:spPr>
          <a:xfrm>
            <a:off x="4030130" y="5469412"/>
            <a:ext cx="770049" cy="216404"/>
          </a:xfrm>
        </p:spPr>
        <p:txBody>
          <a:bodyPr/>
          <a:lstStyle/>
          <a:p>
            <a:r>
              <a:rPr/>
              <a:t>2 (0.1%)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13" name="Espace réservé du texte 9"/>
          <p:cNvSpPr>
            <a:spLocks noGrp="1"/>
          </p:cNvSpPr>
          <p:nvPr>
            <p:ph type="body" sz="quarter" idx="85" hasCustomPrompt="1"/>
          </p:nvPr>
        </p:nvSpPr>
        <p:spPr>
          <a:xfrm>
            <a:off x="7645609" y="2284169"/>
            <a:ext cx="770049" cy="216404"/>
          </a:xfrm>
        </p:spPr>
        <p:txBody>
          <a:bodyPr/>
          <a:lstStyle/>
          <a:p>
            <a:r>
              <a:rPr/>
              <a:t>85 (5.5%)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14" name="Espace réservé du texte 9"/>
          <p:cNvSpPr>
            <a:spLocks noGrp="1"/>
          </p:cNvSpPr>
          <p:nvPr>
            <p:ph type="body" sz="quarter" idx="87" hasCustomPrompt="1"/>
          </p:nvPr>
        </p:nvSpPr>
        <p:spPr>
          <a:xfrm>
            <a:off x="6652665" y="3050619"/>
            <a:ext cx="770049" cy="216404"/>
          </a:xfrm>
        </p:spPr>
        <p:txBody>
          <a:bodyPr/>
          <a:lstStyle/>
          <a:p>
            <a:r>
              <a:rPr/>
              <a:t>95 (6.2%)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15" name="Espace réservé du texte 9"/>
          <p:cNvSpPr>
            <a:spLocks noGrp="1"/>
          </p:cNvSpPr>
          <p:nvPr>
            <p:ph type="body" sz="quarter" idx="89" hasCustomPrompt="1"/>
          </p:nvPr>
        </p:nvSpPr>
        <p:spPr>
          <a:xfrm>
            <a:off x="7511566" y="3460882"/>
            <a:ext cx="770049" cy="216404"/>
          </a:xfrm>
        </p:spPr>
        <p:txBody>
          <a:bodyPr/>
          <a:lstStyle/>
          <a:p>
            <a:r>
              <a:rPr/>
              <a:t>259 (16.8%)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16" name="Espace réservé du texte 9"/>
          <p:cNvSpPr>
            <a:spLocks noGrp="1"/>
          </p:cNvSpPr>
          <p:nvPr>
            <p:ph type="body" sz="quarter" idx="91" hasCustomPrompt="1"/>
          </p:nvPr>
        </p:nvSpPr>
        <p:spPr>
          <a:xfrm>
            <a:off x="8159863" y="3451919"/>
            <a:ext cx="770049" cy="216404"/>
          </a:xfrm>
        </p:spPr>
        <p:txBody>
          <a:bodyPr/>
          <a:lstStyle/>
          <a:p>
            <a:r>
              <a:rPr/>
              <a:t>416 (27.0%)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17" name="Espace réservé du texte 9"/>
          <p:cNvSpPr>
            <a:spLocks noGrp="1"/>
          </p:cNvSpPr>
          <p:nvPr>
            <p:ph type="body" sz="quarter" idx="93" hasCustomPrompt="1"/>
          </p:nvPr>
        </p:nvSpPr>
        <p:spPr>
          <a:xfrm>
            <a:off x="8687956" y="3921930"/>
            <a:ext cx="770049" cy="216404"/>
          </a:xfrm>
        </p:spPr>
        <p:txBody>
          <a:bodyPr/>
          <a:lstStyle/>
          <a:p>
            <a:r>
              <a:rPr/>
              <a:t>188 (12.2%)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18" name="Espace réservé du texte 9"/>
          <p:cNvSpPr>
            <a:spLocks noGrp="1"/>
          </p:cNvSpPr>
          <p:nvPr>
            <p:ph type="body" sz="quarter" idx="95" hasCustomPrompt="1"/>
          </p:nvPr>
        </p:nvSpPr>
        <p:spPr>
          <a:xfrm>
            <a:off x="10066970" y="3153447"/>
            <a:ext cx="770049" cy="216404"/>
          </a:xfrm>
        </p:spPr>
        <p:txBody>
          <a:bodyPr/>
          <a:lstStyle/>
          <a:p>
            <a:r>
              <a:rPr/>
              <a:t>314 (20.4%)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19" name="Espace réservé du texte 9"/>
          <p:cNvSpPr>
            <a:spLocks noGrp="1"/>
          </p:cNvSpPr>
          <p:nvPr>
            <p:ph type="body" sz="quarter" idx="97" hasCustomPrompt="1"/>
          </p:nvPr>
        </p:nvSpPr>
        <p:spPr>
          <a:xfrm>
            <a:off x="8834742" y="4961810"/>
            <a:ext cx="770049" cy="216404"/>
          </a:xfrm>
        </p:spPr>
        <p:txBody>
          <a:bodyPr/>
          <a:lstStyle/>
          <a:p>
            <a:r>
              <a:rPr/>
              <a:t>98 (6.4%)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20" name="Espace réservé du texte 9"/>
          <p:cNvSpPr>
            <a:spLocks noGrp="1"/>
          </p:cNvSpPr>
          <p:nvPr>
            <p:ph type="body" sz="quarter" idx="99" hasCustomPrompt="1"/>
          </p:nvPr>
        </p:nvSpPr>
        <p:spPr>
          <a:xfrm>
            <a:off x="9853058" y="4864991"/>
            <a:ext cx="770049" cy="216404"/>
          </a:xfrm>
        </p:spPr>
        <p:txBody>
          <a:bodyPr/>
          <a:lstStyle/>
          <a:p>
            <a:r>
              <a:rPr/>
              <a:t>75 (4.9%)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21" name="Espace réservé du texte 9"/>
          <p:cNvSpPr>
            <a:spLocks noGrp="1"/>
          </p:cNvSpPr>
          <p:nvPr>
            <p:ph type="body" sz="quarter" idx="101" hasCustomPrompt="1"/>
          </p:nvPr>
        </p:nvSpPr>
        <p:spPr>
          <a:xfrm>
            <a:off x="9886241" y="5469113"/>
            <a:ext cx="770049" cy="216404"/>
          </a:xfrm>
        </p:spPr>
        <p:txBody>
          <a:bodyPr/>
          <a:lstStyle/>
          <a:p>
            <a:r>
              <a:rPr/>
              <a:t>9 (0.6%)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xmlns:a="http://schemas.openxmlformats.org/drawingml/2006/main" xmlns:r="http://schemas.openxmlformats.org/officeDocument/2006/relationships" xmlns:p="http://schemas.openxmlformats.org/presentationml/2006/main">
        <p:nvSpPr>
          <p:cNvPr id="2" name="Titre 9"/>
          <p:cNvSpPr>
            <a:spLocks noGrp="1"/>
          </p:cNvSpPr>
          <p:nvPr>
            <p:ph type="title" hasCustomPrompt="1"/>
          </p:nvPr>
        </p:nvSpPr>
        <p:spPr>
          <a:xfrm>
            <a:off x="1465502" y="492440"/>
            <a:ext cx="8868668" cy="310298"/>
          </a:xfrm>
        </p:spPr>
        <p:txBody>
          <a:bodyPr/>
          <a:lstStyle/>
          <a:p>
            <a:r>
              <a:rPr/>
              <a:t>Répartition des TIU en 2022 (Transferts cellule)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3" name="Espace réservé du contenu 3"/>
          <p:cNvSpPr>
            <a:spLocks noGrp="1"/>
          </p:cNvSpPr>
          <p:nvPr>
            <p:ph sz="quarter" idx="32" hasCustomPrompt="1"/>
          </p:nvPr>
        </p:nvSpPr>
        <p:spPr>
          <a:xfrm>
            <a:off x="10381673" y="242213"/>
            <a:ext cx="1413741" cy="358892"/>
          </a:xfrm>
        </p:spPr>
        <p:txBody>
          <a:bodyPr/>
          <a:lstStyle/>
          <a:p>
            <a:r>
              <a:rPr/>
              <a:t>02/11/2023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4" name="Espace réservé du texte 9"/>
          <p:cNvSpPr>
            <a:spLocks noGrp="1"/>
          </p:cNvSpPr>
          <p:nvPr>
            <p:ph type="body" sz="quarter" idx="52" hasCustomPrompt="1"/>
          </p:nvPr>
        </p:nvSpPr>
        <p:spPr>
          <a:xfrm>
            <a:off x="2084859" y="2284169"/>
            <a:ext cx="770049" cy="216404"/>
          </a:xfrm>
        </p:spPr>
        <p:txBody>
          <a:bodyPr/>
          <a:lstStyle/>
          <a:p>
            <a:r>
              <a:rPr/>
              <a:t>301 (13.7%)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5" name="Espace réservé du texte 9"/>
          <p:cNvSpPr>
            <a:spLocks noGrp="1"/>
          </p:cNvSpPr>
          <p:nvPr>
            <p:ph type="body" sz="quarter" idx="67" hasCustomPrompt="1"/>
          </p:nvPr>
        </p:nvSpPr>
        <p:spPr>
          <a:xfrm>
            <a:off x="844092" y="2877507"/>
            <a:ext cx="770049" cy="216404"/>
          </a:xfrm>
        </p:spPr>
        <p:txBody>
          <a:bodyPr/>
          <a:lstStyle/>
          <a:p>
            <a:r>
              <a:rPr/>
              <a:t>154 (7.0%)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6" name="Espace réservé du texte 9"/>
          <p:cNvSpPr>
            <a:spLocks noGrp="1"/>
          </p:cNvSpPr>
          <p:nvPr>
            <p:ph type="body" sz="quarter" idx="69" hasCustomPrompt="1"/>
          </p:nvPr>
        </p:nvSpPr>
        <p:spPr>
          <a:xfrm>
            <a:off x="1614141" y="3416122"/>
            <a:ext cx="770049" cy="216404"/>
          </a:xfrm>
        </p:spPr>
        <p:txBody>
          <a:bodyPr/>
          <a:lstStyle/>
          <a:p>
            <a:r>
              <a:rPr/>
              <a:t>292 (13.3%)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7" name="Espace réservé du texte 9"/>
          <p:cNvSpPr>
            <a:spLocks noGrp="1"/>
          </p:cNvSpPr>
          <p:nvPr>
            <p:ph type="body" sz="quarter" idx="71" hasCustomPrompt="1"/>
          </p:nvPr>
        </p:nvSpPr>
        <p:spPr>
          <a:xfrm>
            <a:off x="2196534" y="3433601"/>
            <a:ext cx="770049" cy="216404"/>
          </a:xfrm>
        </p:spPr>
        <p:txBody>
          <a:bodyPr/>
          <a:lstStyle/>
          <a:p>
            <a:r>
              <a:rPr/>
              <a:t>458 (20.9%)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8" name="Espace réservé du texte 9"/>
          <p:cNvSpPr>
            <a:spLocks noGrp="1"/>
          </p:cNvSpPr>
          <p:nvPr>
            <p:ph type="body" sz="quarter" idx="73" hasCustomPrompt="1"/>
          </p:nvPr>
        </p:nvSpPr>
        <p:spPr>
          <a:xfrm>
            <a:off x="2614442" y="3921520"/>
            <a:ext cx="770049" cy="216404"/>
          </a:xfrm>
        </p:spPr>
        <p:txBody>
          <a:bodyPr/>
          <a:lstStyle/>
          <a:p>
            <a:r>
              <a:rPr/>
              <a:t>247 (11.3%)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9" name="Espace réservé du texte 9"/>
          <p:cNvSpPr>
            <a:spLocks noGrp="1"/>
          </p:cNvSpPr>
          <p:nvPr>
            <p:ph type="body" sz="quarter" idx="75" hasCustomPrompt="1"/>
          </p:nvPr>
        </p:nvSpPr>
        <p:spPr>
          <a:xfrm>
            <a:off x="4063088" y="3083610"/>
            <a:ext cx="770049" cy="216404"/>
          </a:xfrm>
        </p:spPr>
        <p:txBody>
          <a:bodyPr/>
          <a:lstStyle/>
          <a:p>
            <a:r>
              <a:rPr/>
              <a:t>408 (18.6%)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10" name="Espace réservé du texte 9"/>
          <p:cNvSpPr>
            <a:spLocks noGrp="1"/>
          </p:cNvSpPr>
          <p:nvPr>
            <p:ph type="body" sz="quarter" idx="77" hasCustomPrompt="1"/>
          </p:nvPr>
        </p:nvSpPr>
        <p:spPr>
          <a:xfrm>
            <a:off x="2815143" y="4969220"/>
            <a:ext cx="770049" cy="216404"/>
          </a:xfrm>
        </p:spPr>
        <p:txBody>
          <a:bodyPr/>
          <a:lstStyle/>
          <a:p>
            <a:r>
              <a:rPr/>
              <a:t>287 (13.1%)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11" name="Espace réservé du texte 9"/>
          <p:cNvSpPr>
            <a:spLocks noGrp="1"/>
          </p:cNvSpPr>
          <p:nvPr>
            <p:ph type="body" sz="quarter" idx="79" hasCustomPrompt="1"/>
          </p:nvPr>
        </p:nvSpPr>
        <p:spPr>
          <a:xfrm>
            <a:off x="4034326" y="4864991"/>
            <a:ext cx="770049" cy="216404"/>
          </a:xfrm>
        </p:spPr>
        <p:txBody>
          <a:bodyPr/>
          <a:lstStyle/>
          <a:p>
            <a:r>
              <a:rPr/>
              <a:t>46 (2.1%)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12" name="Espace réservé du texte 9"/>
          <p:cNvSpPr>
            <a:spLocks noGrp="1"/>
          </p:cNvSpPr>
          <p:nvPr>
            <p:ph type="body" sz="quarter" idx="81" hasCustomPrompt="1"/>
          </p:nvPr>
        </p:nvSpPr>
        <p:spPr>
          <a:xfrm>
            <a:off x="4030130" y="5469412"/>
            <a:ext cx="770049" cy="216404"/>
          </a:xfrm>
        </p:spPr>
        <p:txBody>
          <a:bodyPr/>
          <a:lstStyle/>
          <a:p>
            <a:r>
              <a:rPr/>
              <a:t>2 (0.1%)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13" name="Espace réservé du texte 9"/>
          <p:cNvSpPr>
            <a:spLocks noGrp="1"/>
          </p:cNvSpPr>
          <p:nvPr>
            <p:ph type="body" sz="quarter" idx="85" hasCustomPrompt="1"/>
          </p:nvPr>
        </p:nvSpPr>
        <p:spPr>
          <a:xfrm>
            <a:off x="7645609" y="2284169"/>
            <a:ext cx="770049" cy="216404"/>
          </a:xfrm>
        </p:spPr>
        <p:txBody>
          <a:bodyPr/>
          <a:lstStyle/>
          <a:p>
            <a:r>
              <a:rPr/>
              <a:t>84 (5.6%)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14" name="Espace réservé du texte 9"/>
          <p:cNvSpPr>
            <a:spLocks noGrp="1"/>
          </p:cNvSpPr>
          <p:nvPr>
            <p:ph type="body" sz="quarter" idx="87" hasCustomPrompt="1"/>
          </p:nvPr>
        </p:nvSpPr>
        <p:spPr>
          <a:xfrm>
            <a:off x="6652665" y="3050619"/>
            <a:ext cx="770049" cy="216404"/>
          </a:xfrm>
        </p:spPr>
        <p:txBody>
          <a:bodyPr/>
          <a:lstStyle/>
          <a:p>
            <a:r>
              <a:rPr/>
              <a:t>82 (5.5%)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15" name="Espace réservé du texte 9"/>
          <p:cNvSpPr>
            <a:spLocks noGrp="1"/>
          </p:cNvSpPr>
          <p:nvPr>
            <p:ph type="body" sz="quarter" idx="89" hasCustomPrompt="1"/>
          </p:nvPr>
        </p:nvSpPr>
        <p:spPr>
          <a:xfrm>
            <a:off x="7511566" y="3460882"/>
            <a:ext cx="770049" cy="216404"/>
          </a:xfrm>
        </p:spPr>
        <p:txBody>
          <a:bodyPr/>
          <a:lstStyle/>
          <a:p>
            <a:r>
              <a:rPr/>
              <a:t>257 (17.3%)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16" name="Espace réservé du texte 9"/>
          <p:cNvSpPr>
            <a:spLocks noGrp="1"/>
          </p:cNvSpPr>
          <p:nvPr>
            <p:ph type="body" sz="quarter" idx="91" hasCustomPrompt="1"/>
          </p:nvPr>
        </p:nvSpPr>
        <p:spPr>
          <a:xfrm>
            <a:off x="8159863" y="3451919"/>
            <a:ext cx="770049" cy="216404"/>
          </a:xfrm>
        </p:spPr>
        <p:txBody>
          <a:bodyPr/>
          <a:lstStyle/>
          <a:p>
            <a:r>
              <a:rPr/>
              <a:t>411 (27.6%)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17" name="Espace réservé du texte 9"/>
          <p:cNvSpPr>
            <a:spLocks noGrp="1"/>
          </p:cNvSpPr>
          <p:nvPr>
            <p:ph type="body" sz="quarter" idx="93" hasCustomPrompt="1"/>
          </p:nvPr>
        </p:nvSpPr>
        <p:spPr>
          <a:xfrm>
            <a:off x="8687956" y="3921930"/>
            <a:ext cx="770049" cy="216404"/>
          </a:xfrm>
        </p:spPr>
        <p:txBody>
          <a:bodyPr/>
          <a:lstStyle/>
          <a:p>
            <a:r>
              <a:rPr/>
              <a:t>186 (12.5%)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18" name="Espace réservé du texte 9"/>
          <p:cNvSpPr>
            <a:spLocks noGrp="1"/>
          </p:cNvSpPr>
          <p:nvPr>
            <p:ph type="body" sz="quarter" idx="95" hasCustomPrompt="1"/>
          </p:nvPr>
        </p:nvSpPr>
        <p:spPr>
          <a:xfrm>
            <a:off x="10066970" y="3153447"/>
            <a:ext cx="770049" cy="216404"/>
          </a:xfrm>
        </p:spPr>
        <p:txBody>
          <a:bodyPr/>
          <a:lstStyle/>
          <a:p>
            <a:r>
              <a:rPr/>
              <a:t>294 (19.8%)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19" name="Espace réservé du texte 9"/>
          <p:cNvSpPr>
            <a:spLocks noGrp="1"/>
          </p:cNvSpPr>
          <p:nvPr>
            <p:ph type="body" sz="quarter" idx="97" hasCustomPrompt="1"/>
          </p:nvPr>
        </p:nvSpPr>
        <p:spPr>
          <a:xfrm>
            <a:off x="8834742" y="4961810"/>
            <a:ext cx="770049" cy="216404"/>
          </a:xfrm>
        </p:spPr>
        <p:txBody>
          <a:bodyPr/>
          <a:lstStyle/>
          <a:p>
            <a:r>
              <a:rPr/>
              <a:t>98 (6.6%)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20" name="Espace réservé du texte 9"/>
          <p:cNvSpPr>
            <a:spLocks noGrp="1"/>
          </p:cNvSpPr>
          <p:nvPr>
            <p:ph type="body" sz="quarter" idx="99" hasCustomPrompt="1"/>
          </p:nvPr>
        </p:nvSpPr>
        <p:spPr>
          <a:xfrm>
            <a:off x="9853058" y="4864991"/>
            <a:ext cx="770049" cy="216404"/>
          </a:xfrm>
        </p:spPr>
        <p:txBody>
          <a:bodyPr/>
          <a:lstStyle/>
          <a:p>
            <a:r>
              <a:rPr/>
              <a:t>75 (5.0%)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21" name="Espace réservé du texte 9"/>
          <p:cNvSpPr>
            <a:spLocks noGrp="1"/>
          </p:cNvSpPr>
          <p:nvPr>
            <p:ph type="body" sz="quarter" idx="101" hasCustomPrompt="1"/>
          </p:nvPr>
        </p:nvSpPr>
        <p:spPr>
          <a:xfrm>
            <a:off x="9886241" y="5469113"/>
            <a:ext cx="770049" cy="216404"/>
          </a:xfrm>
        </p:spPr>
        <p:txBody>
          <a:bodyPr/>
          <a:lstStyle/>
          <a:p>
            <a:r>
              <a:rPr/>
              <a:t>0 (0.0%)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xmlns:a="http://schemas.openxmlformats.org/drawingml/2006/main" xmlns:r="http://schemas.openxmlformats.org/officeDocument/2006/relationships" xmlns:p="http://schemas.openxmlformats.org/presentationml/2006/main">
        <p:nvSpPr>
          <p:cNvPr id="2" name="Titre 9"/>
          <p:cNvSpPr>
            <a:spLocks noGrp="1"/>
          </p:cNvSpPr>
          <p:nvPr>
            <p:ph type="title" hasCustomPrompt="1"/>
          </p:nvPr>
        </p:nvSpPr>
        <p:spPr>
          <a:xfrm>
            <a:off x="1465502" y="492440"/>
            <a:ext cx="8868668" cy="310298"/>
          </a:xfrm>
        </p:spPr>
        <p:txBody>
          <a:bodyPr/>
          <a:lstStyle/>
          <a:p>
            <a:r>
              <a:rPr/>
              <a:t>Répartition des TIU en 2022 (Transferts réseaux)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3" name="Espace réservé du contenu 3"/>
          <p:cNvSpPr>
            <a:spLocks noGrp="1"/>
          </p:cNvSpPr>
          <p:nvPr>
            <p:ph sz="quarter" idx="32" hasCustomPrompt="1"/>
          </p:nvPr>
        </p:nvSpPr>
        <p:spPr>
          <a:xfrm>
            <a:off x="10381673" y="242213"/>
            <a:ext cx="1413741" cy="358892"/>
          </a:xfrm>
        </p:spPr>
        <p:txBody>
          <a:bodyPr/>
          <a:lstStyle/>
          <a:p>
            <a:r>
              <a:rPr/>
              <a:t>02/11/2023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4" name="Espace réservé du texte 9"/>
          <p:cNvSpPr>
            <a:spLocks noGrp="1"/>
          </p:cNvSpPr>
          <p:nvPr>
            <p:ph type="body" sz="quarter" idx="52" hasCustomPrompt="1"/>
          </p:nvPr>
        </p:nvSpPr>
        <p:spPr>
          <a:xfrm>
            <a:off x="2084859" y="2284169"/>
            <a:ext cx="770049" cy="216404"/>
          </a:xfrm>
        </p:spPr>
        <p:txBody>
          <a:bodyPr/>
          <a:lstStyle/>
          <a:p>
            <a:r>
              <a:rPr/>
              <a:t>0 (0.0%)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5" name="Espace réservé du texte 9"/>
          <p:cNvSpPr>
            <a:spLocks noGrp="1"/>
          </p:cNvSpPr>
          <p:nvPr>
            <p:ph type="body" sz="quarter" idx="67" hasCustomPrompt="1"/>
          </p:nvPr>
        </p:nvSpPr>
        <p:spPr>
          <a:xfrm>
            <a:off x="844092" y="2877507"/>
            <a:ext cx="770049" cy="216404"/>
          </a:xfrm>
        </p:spPr>
        <p:txBody>
          <a:bodyPr/>
          <a:lstStyle/>
          <a:p>
            <a:r>
              <a:rPr/>
              <a:t>19 (35.2%)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6" name="Espace réservé du texte 9"/>
          <p:cNvSpPr>
            <a:spLocks noGrp="1"/>
          </p:cNvSpPr>
          <p:nvPr>
            <p:ph type="body" sz="quarter" idx="69" hasCustomPrompt="1"/>
          </p:nvPr>
        </p:nvSpPr>
        <p:spPr>
          <a:xfrm>
            <a:off x="1614141" y="3416122"/>
            <a:ext cx="770049" cy="216404"/>
          </a:xfrm>
        </p:spPr>
        <p:txBody>
          <a:bodyPr/>
          <a:lstStyle/>
          <a:p>
            <a:r>
              <a:rPr/>
              <a:t>0 (0.0%)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7" name="Espace réservé du texte 9"/>
          <p:cNvSpPr>
            <a:spLocks noGrp="1"/>
          </p:cNvSpPr>
          <p:nvPr>
            <p:ph type="body" sz="quarter" idx="71" hasCustomPrompt="1"/>
          </p:nvPr>
        </p:nvSpPr>
        <p:spPr>
          <a:xfrm>
            <a:off x="2196534" y="3433601"/>
            <a:ext cx="770049" cy="216404"/>
          </a:xfrm>
        </p:spPr>
        <p:txBody>
          <a:bodyPr/>
          <a:lstStyle/>
          <a:p>
            <a:r>
              <a:rPr/>
              <a:t>4 (7.4%)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8" name="Espace réservé du texte 9"/>
          <p:cNvSpPr>
            <a:spLocks noGrp="1"/>
          </p:cNvSpPr>
          <p:nvPr>
            <p:ph type="body" sz="quarter" idx="73" hasCustomPrompt="1"/>
          </p:nvPr>
        </p:nvSpPr>
        <p:spPr>
          <a:xfrm>
            <a:off x="2614442" y="3921520"/>
            <a:ext cx="770049" cy="216404"/>
          </a:xfrm>
        </p:spPr>
        <p:txBody>
          <a:bodyPr/>
          <a:lstStyle/>
          <a:p>
            <a:r>
              <a:rPr/>
              <a:t>1 (1.9%)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9" name="Espace réservé du texte 9"/>
          <p:cNvSpPr>
            <a:spLocks noGrp="1"/>
          </p:cNvSpPr>
          <p:nvPr>
            <p:ph type="body" sz="quarter" idx="75" hasCustomPrompt="1"/>
          </p:nvPr>
        </p:nvSpPr>
        <p:spPr>
          <a:xfrm>
            <a:off x="4063088" y="3083610"/>
            <a:ext cx="770049" cy="216404"/>
          </a:xfrm>
        </p:spPr>
        <p:txBody>
          <a:bodyPr/>
          <a:lstStyle/>
          <a:p>
            <a:r>
              <a:rPr/>
              <a:t>26 (48.1%)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10" name="Espace réservé du texte 9"/>
          <p:cNvSpPr>
            <a:spLocks noGrp="1"/>
          </p:cNvSpPr>
          <p:nvPr>
            <p:ph type="body" sz="quarter" idx="77" hasCustomPrompt="1"/>
          </p:nvPr>
        </p:nvSpPr>
        <p:spPr>
          <a:xfrm>
            <a:off x="2815143" y="4969220"/>
            <a:ext cx="770049" cy="216404"/>
          </a:xfrm>
        </p:spPr>
        <p:txBody>
          <a:bodyPr/>
          <a:lstStyle/>
          <a:p>
            <a:r>
              <a:rPr/>
              <a:t>4 (7.4%)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11" name="Espace réservé du texte 9"/>
          <p:cNvSpPr>
            <a:spLocks noGrp="1"/>
          </p:cNvSpPr>
          <p:nvPr>
            <p:ph type="body" sz="quarter" idx="79" hasCustomPrompt="1"/>
          </p:nvPr>
        </p:nvSpPr>
        <p:spPr>
          <a:xfrm>
            <a:off x="4034326" y="4864991"/>
            <a:ext cx="770049" cy="216404"/>
          </a:xfrm>
        </p:spPr>
        <p:txBody>
          <a:bodyPr/>
          <a:lstStyle/>
          <a:p>
            <a:r>
              <a:rPr/>
              <a:t>0 (0.0%)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12" name="Espace réservé du texte 9"/>
          <p:cNvSpPr>
            <a:spLocks noGrp="1"/>
          </p:cNvSpPr>
          <p:nvPr>
            <p:ph type="body" sz="quarter" idx="81" hasCustomPrompt="1"/>
          </p:nvPr>
        </p:nvSpPr>
        <p:spPr>
          <a:xfrm>
            <a:off x="4030130" y="5469412"/>
            <a:ext cx="770049" cy="216404"/>
          </a:xfrm>
        </p:spPr>
        <p:txBody>
          <a:bodyPr/>
          <a:lstStyle/>
          <a:p>
            <a:r>
              <a:rPr/>
              <a:t>0 (0.0%)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13" name="Espace réservé du texte 9"/>
          <p:cNvSpPr>
            <a:spLocks noGrp="1"/>
          </p:cNvSpPr>
          <p:nvPr>
            <p:ph type="body" sz="quarter" idx="85" hasCustomPrompt="1"/>
          </p:nvPr>
        </p:nvSpPr>
        <p:spPr>
          <a:xfrm>
            <a:off x="7645609" y="2284169"/>
            <a:ext cx="770049" cy="216404"/>
          </a:xfrm>
        </p:spPr>
        <p:txBody>
          <a:bodyPr/>
          <a:lstStyle/>
          <a:p>
            <a:r>
              <a:rPr/>
              <a:t>1 (1.9%)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14" name="Espace réservé du texte 9"/>
          <p:cNvSpPr>
            <a:spLocks noGrp="1"/>
          </p:cNvSpPr>
          <p:nvPr>
            <p:ph type="body" sz="quarter" idx="87" hasCustomPrompt="1"/>
          </p:nvPr>
        </p:nvSpPr>
        <p:spPr>
          <a:xfrm>
            <a:off x="6652665" y="3050619"/>
            <a:ext cx="770049" cy="216404"/>
          </a:xfrm>
        </p:spPr>
        <p:txBody>
          <a:bodyPr/>
          <a:lstStyle/>
          <a:p>
            <a:r>
              <a:rPr/>
              <a:t>13 (25.0%)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15" name="Espace réservé du texte 9"/>
          <p:cNvSpPr>
            <a:spLocks noGrp="1"/>
          </p:cNvSpPr>
          <p:nvPr>
            <p:ph type="body" sz="quarter" idx="89" hasCustomPrompt="1"/>
          </p:nvPr>
        </p:nvSpPr>
        <p:spPr>
          <a:xfrm>
            <a:off x="7511566" y="3460882"/>
            <a:ext cx="770049" cy="216404"/>
          </a:xfrm>
        </p:spPr>
        <p:txBody>
          <a:bodyPr/>
          <a:lstStyle/>
          <a:p>
            <a:r>
              <a:rPr/>
              <a:t>2 (3.8%)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16" name="Espace réservé du texte 9"/>
          <p:cNvSpPr>
            <a:spLocks noGrp="1"/>
          </p:cNvSpPr>
          <p:nvPr>
            <p:ph type="body" sz="quarter" idx="91" hasCustomPrompt="1"/>
          </p:nvPr>
        </p:nvSpPr>
        <p:spPr>
          <a:xfrm>
            <a:off x="8159863" y="3451919"/>
            <a:ext cx="770049" cy="216404"/>
          </a:xfrm>
        </p:spPr>
        <p:txBody>
          <a:bodyPr/>
          <a:lstStyle/>
          <a:p>
            <a:r>
              <a:rPr/>
              <a:t>5 (9.6%)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17" name="Espace réservé du texte 9"/>
          <p:cNvSpPr>
            <a:spLocks noGrp="1"/>
          </p:cNvSpPr>
          <p:nvPr>
            <p:ph type="body" sz="quarter" idx="93" hasCustomPrompt="1"/>
          </p:nvPr>
        </p:nvSpPr>
        <p:spPr>
          <a:xfrm>
            <a:off x="8687956" y="3921930"/>
            <a:ext cx="770049" cy="216404"/>
          </a:xfrm>
        </p:spPr>
        <p:txBody>
          <a:bodyPr/>
          <a:lstStyle/>
          <a:p>
            <a:r>
              <a:rPr/>
              <a:t>2 (3.8%)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18" name="Espace réservé du texte 9"/>
          <p:cNvSpPr>
            <a:spLocks noGrp="1"/>
          </p:cNvSpPr>
          <p:nvPr>
            <p:ph type="body" sz="quarter" idx="95" hasCustomPrompt="1"/>
          </p:nvPr>
        </p:nvSpPr>
        <p:spPr>
          <a:xfrm>
            <a:off x="10066970" y="3153447"/>
            <a:ext cx="770049" cy="216404"/>
          </a:xfrm>
        </p:spPr>
        <p:txBody>
          <a:bodyPr/>
          <a:lstStyle/>
          <a:p>
            <a:r>
              <a:rPr/>
              <a:t>20 (38.5%)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19" name="Espace réservé du texte 9"/>
          <p:cNvSpPr>
            <a:spLocks noGrp="1"/>
          </p:cNvSpPr>
          <p:nvPr>
            <p:ph type="body" sz="quarter" idx="97" hasCustomPrompt="1"/>
          </p:nvPr>
        </p:nvSpPr>
        <p:spPr>
          <a:xfrm>
            <a:off x="8834742" y="4961810"/>
            <a:ext cx="770049" cy="216404"/>
          </a:xfrm>
        </p:spPr>
        <p:txBody>
          <a:bodyPr/>
          <a:lstStyle/>
          <a:p>
            <a:r>
              <a:rPr/>
              <a:t>0 (0.0%)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20" name="Espace réservé du texte 9"/>
          <p:cNvSpPr>
            <a:spLocks noGrp="1"/>
          </p:cNvSpPr>
          <p:nvPr>
            <p:ph type="body" sz="quarter" idx="99" hasCustomPrompt="1"/>
          </p:nvPr>
        </p:nvSpPr>
        <p:spPr>
          <a:xfrm>
            <a:off x="9853058" y="4864991"/>
            <a:ext cx="770049" cy="216404"/>
          </a:xfrm>
        </p:spPr>
        <p:txBody>
          <a:bodyPr/>
          <a:lstStyle/>
          <a:p>
            <a:r>
              <a:rPr/>
              <a:t>0 (0.0%)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21" name="Espace réservé du texte 9"/>
          <p:cNvSpPr>
            <a:spLocks noGrp="1"/>
          </p:cNvSpPr>
          <p:nvPr>
            <p:ph type="body" sz="quarter" idx="101" hasCustomPrompt="1"/>
          </p:nvPr>
        </p:nvSpPr>
        <p:spPr>
          <a:xfrm>
            <a:off x="9886241" y="5469113"/>
            <a:ext cx="770049" cy="216404"/>
          </a:xfrm>
        </p:spPr>
        <p:txBody>
          <a:bodyPr/>
          <a:lstStyle/>
          <a:p>
            <a:r>
              <a:rPr/>
              <a:t>9 (17.3%)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xmlns:a="http://schemas.openxmlformats.org/drawingml/2006/main" xmlns:r="http://schemas.openxmlformats.org/officeDocument/2006/relationships" xmlns:p="http://schemas.openxmlformats.org/presentationml/2006/main">
        <p:nvSpPr>
          <p:cNvPr id="2" name="Titre 9"/>
          <p:cNvSpPr>
            <a:spLocks noGrp="1"/>
          </p:cNvSpPr>
          <p:nvPr>
            <p:ph type="title" hasCustomPrompt="1"/>
          </p:nvPr>
        </p:nvSpPr>
        <p:spPr>
          <a:xfrm>
            <a:off x="1465502" y="492440"/>
            <a:ext cx="8868668" cy="310298"/>
          </a:xfrm>
        </p:spPr>
        <p:txBody>
          <a:bodyPr/>
          <a:lstStyle/>
          <a:p>
            <a:r>
              <a:rPr/>
              <a:t>Motif de transfert principal en 2022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3" name="Espace réservé du contenu 3"/>
          <p:cNvSpPr>
            <a:spLocks noGrp="1"/>
          </p:cNvSpPr>
          <p:nvPr>
            <p:ph sz="quarter" idx="32" hasCustomPrompt="1"/>
          </p:nvPr>
        </p:nvSpPr>
        <p:spPr>
          <a:xfrm>
            <a:off x="10381673" y="242213"/>
            <a:ext cx="1413741" cy="358892"/>
          </a:xfrm>
        </p:spPr>
        <p:txBody>
          <a:bodyPr/>
          <a:lstStyle/>
          <a:p>
            <a:r>
              <a:rPr/>
              <a:t>02/11/2023</a:t>
            </a:r>
          </a:p>
        </p:txBody>
      </p:sp>
      <p:pic xmlns:a="http://schemas.openxmlformats.org/drawingml/2006/main" xmlns:r="http://schemas.openxmlformats.org/officeDocument/2006/relationships" xmlns:p="http://schemas.openxmlformats.org/presentationml/2006/main">
        <p:nvPicPr>
          <p:cNvPr id="4" name="" descr=""/>
          <p:cNvPicPr>
            <a:picLocks noGrp="1"/>
          </p:cNvPicPr>
          <p:nvPr>
            <p:ph/>
          </p:nvPr>
        </p:nvPicPr>
        <p:blipFill>
          <a:blip cstate="print" r:embed="rId2"/>
          <a:stretch>
            <a:fillRect/>
          </a:stretch>
        </p:blipFill>
        <p:spPr>
          <a:xfrm>
            <a:off x="274320" y="1005840"/>
            <a:ext cx="11887200" cy="3657600"/>
          </a:xfrm>
          <a:prstGeom prst="rect">
            <a:avLst/>
          </a:prstGeom>
        </p:spPr>
      </p:pic>
      <p:graphicFrame xmlns:a="http://schemas.openxmlformats.org/drawingml/2006/main" xmlns:r="http://schemas.openxmlformats.org/officeDocument/2006/relationships" xmlns:p="http://schemas.openxmlformats.org/presentationml/2006/main">
        <p:nvGraphicFramePr>
          <p:cNvPr id="5" name=""/>
          <p:cNvGraphicFramePr>
            <a:graphicFrameLocks noGrp="true"/>
          </p:cNvGraphicFramePr>
          <p:nvPr/>
        </p:nvGraphicFramePr>
        <p:xfrm rot="0">
          <a:off x="274320" y="5029200"/>
          <a:ext cx="8229600" cy="3657600"/>
        </p:xfrm>
        <a:graphic>
          <a:graphicData uri="http://schemas.openxmlformats.org/drawingml/2006/table">
            <a:tbl>
              <a:tblPr/>
              <a:tblGrid>
                <a:gridCol w="997527"/>
                <a:gridCol w="1051560"/>
                <a:gridCol w="997527"/>
                <a:gridCol w="997527"/>
                <a:gridCol w="997527"/>
                <a:gridCol w="997527"/>
                <a:gridCol w="997527"/>
                <a:gridCol w="997527"/>
                <a:gridCol w="997527"/>
                <a:gridCol w="997527"/>
                <a:gridCol w="997527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origine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Manque place
 enfant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HPP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Inconnu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Métrorragies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RCIU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Autre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Pré-éclampsie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RPM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MAP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cellule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 (0.2%)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128 (5.8%)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178 (8.1%)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180 (8.2%)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291 (13.3%)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507 (23.1%)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907 (41.3%)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2195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reseau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(1.9%)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6 (11.1%)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 (3.7%)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7 (13.0%)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6 (11.1%)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 (7.4%)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 (5.6%)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25 (46.3%)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54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 (0.2%)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6 (0.3%)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130 (5.8%)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185 (8.2%)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186 (8.3%)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295 (13.1%)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510 (22.7%)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932 (41.4%)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2249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xmlns:a="http://schemas.openxmlformats.org/drawingml/2006/main" xmlns:r="http://schemas.openxmlformats.org/officeDocument/2006/relationships" xmlns:p="http://schemas.openxmlformats.org/presentationml/2006/main">
        <p:nvSpPr>
          <p:cNvPr id="2" name="Titre 9"/>
          <p:cNvSpPr>
            <a:spLocks noGrp="1"/>
          </p:cNvSpPr>
          <p:nvPr>
            <p:ph type="title" hasCustomPrompt="1"/>
          </p:nvPr>
        </p:nvSpPr>
        <p:spPr>
          <a:xfrm>
            <a:off x="1465502" y="492440"/>
            <a:ext cx="8868668" cy="310298"/>
          </a:xfrm>
        </p:spPr>
        <p:txBody>
          <a:bodyPr/>
          <a:lstStyle/>
          <a:p>
            <a:r>
              <a:rPr/>
              <a:t>Type de grossesse par motif de transfert en 2022 (Total des transferts)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3" name="Espace réservé du contenu 3"/>
          <p:cNvSpPr>
            <a:spLocks noGrp="1"/>
          </p:cNvSpPr>
          <p:nvPr>
            <p:ph sz="quarter" idx="32" hasCustomPrompt="1"/>
          </p:nvPr>
        </p:nvSpPr>
        <p:spPr>
          <a:xfrm>
            <a:off x="10381673" y="242213"/>
            <a:ext cx="1413741" cy="358892"/>
          </a:xfrm>
        </p:spPr>
        <p:txBody>
          <a:bodyPr/>
          <a:lstStyle/>
          <a:p>
            <a:r>
              <a:rPr/>
              <a:t>02/11/2023</a:t>
            </a:r>
          </a:p>
        </p:txBody>
      </p:sp>
      <p:pic xmlns:a="http://schemas.openxmlformats.org/drawingml/2006/main" xmlns:r="http://schemas.openxmlformats.org/officeDocument/2006/relationships" xmlns:p="http://schemas.openxmlformats.org/presentationml/2006/main">
        <p:nvPicPr>
          <p:cNvPr id="4" name="" descr=""/>
          <p:cNvPicPr>
            <a:picLocks noGrp="1"/>
          </p:cNvPicPr>
          <p:nvPr>
            <p:ph/>
          </p:nvPr>
        </p:nvPicPr>
        <p:blipFill>
          <a:blip cstate="print" r:embed="rId2"/>
          <a:stretch>
            <a:fillRect/>
          </a:stretch>
        </p:blipFill>
        <p:spPr>
          <a:xfrm>
            <a:off x="274320" y="1005840"/>
            <a:ext cx="11887200" cy="2743200"/>
          </a:xfrm>
          <a:prstGeom prst="rect">
            <a:avLst/>
          </a:prstGeom>
        </p:spPr>
      </p:pic>
      <p:graphicFrame xmlns:a="http://schemas.openxmlformats.org/drawingml/2006/main" xmlns:r="http://schemas.openxmlformats.org/officeDocument/2006/relationships" xmlns:p="http://schemas.openxmlformats.org/presentationml/2006/main">
        <p:nvGraphicFramePr>
          <p:cNvPr id="5" name=""/>
          <p:cNvGraphicFramePr>
            <a:graphicFrameLocks noGrp="true"/>
          </p:cNvGraphicFramePr>
          <p:nvPr/>
        </p:nvGraphicFramePr>
        <p:xfrm rot="0">
          <a:off x="1828800" y="3840480"/>
          <a:ext cx="8229600" cy="3657600"/>
        </p:xfrm>
        <a:graphic>
          <a:graphicData uri="http://schemas.openxmlformats.org/drawingml/2006/table">
            <a:tbl>
              <a:tblPr/>
              <a:tblGrid>
                <a:gridCol w="1828800"/>
                <a:gridCol w="1051560"/>
                <a:gridCol w="1828800"/>
                <a:gridCol w="1828800"/>
                <a:gridCol w="1828800"/>
                <a:gridCol w="1828800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Motif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Grossesse triple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Inconnu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Grossesse gémellaire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Grossesse unique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MAP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 (0.3%)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166 (17.8%)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763 (81.9%)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932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RPM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 (0.4%)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55 (10.8%)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453 (88.8%)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510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Pré-éclampsie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15 (5.1%)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280 (94.9%)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295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RCIU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(0.5%)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34 (18.4%)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150 (81.1%)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185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Métrorragies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 (3.1%)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126 (96.9%)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130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Manque place 
 mère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Manque place
 enfant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(100.0%)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HPP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 (100.0%)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Autre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17 (9.1%)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169 (90.9%)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186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Inconnu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6 (100.0%)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6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5 (0.2%)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7 (0.3%)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291 (12.9%)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1946 (86.5%)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2249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xmlns:a="http://schemas.openxmlformats.org/drawingml/2006/main" xmlns:r="http://schemas.openxmlformats.org/officeDocument/2006/relationships" xmlns:p="http://schemas.openxmlformats.org/presentationml/2006/main">
        <p:nvSpPr>
          <p:cNvPr id="2" name="Titre 9"/>
          <p:cNvSpPr>
            <a:spLocks noGrp="1"/>
          </p:cNvSpPr>
          <p:nvPr>
            <p:ph type="title" hasCustomPrompt="1"/>
          </p:nvPr>
        </p:nvSpPr>
        <p:spPr>
          <a:xfrm>
            <a:off x="1465502" y="492440"/>
            <a:ext cx="8868668" cy="310298"/>
          </a:xfrm>
        </p:spPr>
        <p:txBody>
          <a:bodyPr/>
          <a:lstStyle/>
          <a:p>
            <a:r>
              <a:rPr/>
              <a:t>Type de grossesse par motif de transfert en 2022 (Transferts cellule)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3" name="Espace réservé du contenu 3"/>
          <p:cNvSpPr>
            <a:spLocks noGrp="1"/>
          </p:cNvSpPr>
          <p:nvPr>
            <p:ph sz="quarter" idx="32" hasCustomPrompt="1"/>
          </p:nvPr>
        </p:nvSpPr>
        <p:spPr>
          <a:xfrm>
            <a:off x="10381673" y="242213"/>
            <a:ext cx="1413741" cy="358892"/>
          </a:xfrm>
        </p:spPr>
        <p:txBody>
          <a:bodyPr/>
          <a:lstStyle/>
          <a:p>
            <a:r>
              <a:rPr/>
              <a:t>02/11/2023</a:t>
            </a:r>
          </a:p>
        </p:txBody>
      </p:sp>
      <p:pic xmlns:a="http://schemas.openxmlformats.org/drawingml/2006/main" xmlns:r="http://schemas.openxmlformats.org/officeDocument/2006/relationships" xmlns:p="http://schemas.openxmlformats.org/presentationml/2006/main">
        <p:nvPicPr>
          <p:cNvPr id="4" name="" descr=""/>
          <p:cNvPicPr>
            <a:picLocks noGrp="1"/>
          </p:cNvPicPr>
          <p:nvPr>
            <p:ph/>
          </p:nvPr>
        </p:nvPicPr>
        <p:blipFill>
          <a:blip cstate="print" r:embed="rId2"/>
          <a:stretch>
            <a:fillRect/>
          </a:stretch>
        </p:blipFill>
        <p:spPr>
          <a:xfrm>
            <a:off x="274320" y="1005840"/>
            <a:ext cx="11887200" cy="2743200"/>
          </a:xfrm>
          <a:prstGeom prst="rect">
            <a:avLst/>
          </a:prstGeom>
        </p:spPr>
      </p:pic>
      <p:graphicFrame xmlns:a="http://schemas.openxmlformats.org/drawingml/2006/main" xmlns:r="http://schemas.openxmlformats.org/officeDocument/2006/relationships" xmlns:p="http://schemas.openxmlformats.org/presentationml/2006/main">
        <p:nvGraphicFramePr>
          <p:cNvPr id="5" name=""/>
          <p:cNvGraphicFramePr>
            <a:graphicFrameLocks noGrp="true"/>
          </p:cNvGraphicFramePr>
          <p:nvPr/>
        </p:nvGraphicFramePr>
        <p:xfrm rot="0">
          <a:off x="1828800" y="3840480"/>
          <a:ext cx="8229600" cy="3657600"/>
        </p:xfrm>
        <a:graphic>
          <a:graphicData uri="http://schemas.openxmlformats.org/drawingml/2006/table">
            <a:tbl>
              <a:tblPr/>
              <a:tblGrid>
                <a:gridCol w="2194560"/>
                <a:gridCol w="1051560"/>
                <a:gridCol w="2194560"/>
                <a:gridCol w="2194560"/>
                <a:gridCol w="2194560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Motif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Grossesse triple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Grossesse gémellaire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Grossesse unique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MAP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 (0.2%)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166 (18.3%)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739 (81.5%)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907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RPM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 (0.4%)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55 (10.8%)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450 (88.8%)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507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Pré-éclampsie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15 (5.2%)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276 (94.8%)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291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RCIU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34 (19.1%)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144 (80.9%)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178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Métrorragies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 (3.1%)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124 (96.9%)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128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Manque place 
 mère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Manque place
 enfant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HPP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 (100.0%)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Autre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16 (8.9%)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164 (91.1%)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180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Inconnu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 (0.2%)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290 (13.2%)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1901 (86.6%)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2195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xmlns:a="http://schemas.openxmlformats.org/drawingml/2006/main" xmlns:r="http://schemas.openxmlformats.org/officeDocument/2006/relationships" xmlns:p="http://schemas.openxmlformats.org/presentationml/2006/main">
        <p:nvSpPr>
          <p:cNvPr id="2" name="Titre 9"/>
          <p:cNvSpPr>
            <a:spLocks noGrp="1"/>
          </p:cNvSpPr>
          <p:nvPr>
            <p:ph type="title" hasCustomPrompt="1"/>
          </p:nvPr>
        </p:nvSpPr>
        <p:spPr>
          <a:xfrm>
            <a:off x="1465502" y="492440"/>
            <a:ext cx="8868668" cy="310298"/>
          </a:xfrm>
        </p:spPr>
        <p:txBody>
          <a:bodyPr/>
          <a:lstStyle/>
          <a:p>
            <a:r>
              <a:rPr/>
              <a:t>Nombre de demandes de TIU en 2022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3" name="Espace réservé du contenu 3"/>
          <p:cNvSpPr>
            <a:spLocks noGrp="1"/>
          </p:cNvSpPr>
          <p:nvPr>
            <p:ph sz="quarter" idx="32" hasCustomPrompt="1"/>
          </p:nvPr>
        </p:nvSpPr>
        <p:spPr>
          <a:xfrm>
            <a:off x="10381673" y="242213"/>
            <a:ext cx="1413741" cy="358892"/>
          </a:xfrm>
        </p:spPr>
        <p:txBody>
          <a:bodyPr/>
          <a:lstStyle/>
          <a:p>
            <a:r>
              <a:rPr/>
              <a:t>02/11/2023</a:t>
            </a:r>
          </a:p>
        </p:txBody>
      </p:sp>
      <p:pic xmlns:a="http://schemas.openxmlformats.org/drawingml/2006/main" xmlns:r="http://schemas.openxmlformats.org/officeDocument/2006/relationships" xmlns:p="http://schemas.openxmlformats.org/presentationml/2006/main">
        <p:nvPicPr>
          <p:cNvPr id="4" name="" descr=""/>
          <p:cNvPicPr>
            <a:picLocks noGrp="1"/>
          </p:cNvPicPr>
          <p:nvPr>
            <p:ph/>
          </p:nvPr>
        </p:nvPicPr>
        <p:blipFill>
          <a:blip cstate="print" r:embed="rId2"/>
          <a:stretch>
            <a:fillRect/>
          </a:stretch>
        </p:blipFill>
        <p:spPr>
          <a:xfrm>
            <a:off x="274320" y="1005840"/>
            <a:ext cx="11887200" cy="3657600"/>
          </a:xfrm>
          <a:prstGeom prst="rect">
            <a:avLst/>
          </a:prstGeom>
        </p:spPr>
      </p:pic>
      <p:graphicFrame xmlns:a="http://schemas.openxmlformats.org/drawingml/2006/main" xmlns:r="http://schemas.openxmlformats.org/officeDocument/2006/relationships" xmlns:p="http://schemas.openxmlformats.org/presentationml/2006/main">
        <p:nvGraphicFramePr>
          <p:cNvPr id="5" name=""/>
          <p:cNvGraphicFramePr>
            <a:graphicFrameLocks noGrp="true"/>
          </p:cNvGraphicFramePr>
          <p:nvPr/>
        </p:nvGraphicFramePr>
        <p:xfrm rot="0">
          <a:off x="274320" y="5029200"/>
          <a:ext cx="8229600" cy="3657600"/>
        </p:xfrm>
        <a:graphic>
          <a:graphicData uri="http://schemas.openxmlformats.org/drawingml/2006/table">
            <a:tbl>
              <a:tblPr/>
              <a:tblGrid>
                <a:gridCol w="783771"/>
                <a:gridCol w="1051560"/>
                <a:gridCol w="783771"/>
                <a:gridCol w="783771"/>
                <a:gridCol w="783771"/>
                <a:gridCol w="783771"/>
                <a:gridCol w="783771"/>
                <a:gridCol w="783771"/>
                <a:gridCol w="783771"/>
                <a:gridCol w="783771"/>
                <a:gridCol w="783771"/>
                <a:gridCol w="783771"/>
                <a:gridCol w="783771"/>
                <a:gridCol w="783771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origine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janvier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février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mars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avril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mai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juin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juillet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août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septembre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octobre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novembre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décembre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cellule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163 (7.4%)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127 (5.8%)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176 (8.0%)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144 (6.6%)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187 (8.5%)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202 (9.2%)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198 (9.0%)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192 (8.7%)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192 (8.7%)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192 (8.7%)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213 (9.7%)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209 (9.5%)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2195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reseau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 (3.7%)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10 (18.5%)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 (5.6%)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6 (11.1%)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7 (13.0%)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 (7.4%)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 (3.7%)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 (7.4%)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 (3.7%)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5 (9.3%)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7 (13.0%)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 (3.7%)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54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165 (7.3%)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137 (6.1%)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179 (8.0%)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150 (6.7%)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194 (8.6%)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206 (9.2%)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200 (8.9%)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196 (8.7%)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194 (8.6%)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197 (8.8%)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220 (9.8%)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211 (9.4%)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2249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xmlns:a="http://schemas.openxmlformats.org/drawingml/2006/main" xmlns:r="http://schemas.openxmlformats.org/officeDocument/2006/relationships" xmlns:p="http://schemas.openxmlformats.org/presentationml/2006/main">
        <p:nvSpPr>
          <p:cNvPr id="2" name="Titre 9"/>
          <p:cNvSpPr>
            <a:spLocks noGrp="1"/>
          </p:cNvSpPr>
          <p:nvPr>
            <p:ph type="title" hasCustomPrompt="1"/>
          </p:nvPr>
        </p:nvSpPr>
        <p:spPr>
          <a:xfrm>
            <a:off x="1465502" y="492440"/>
            <a:ext cx="8868668" cy="310298"/>
          </a:xfrm>
        </p:spPr>
        <p:txBody>
          <a:bodyPr/>
          <a:lstStyle/>
          <a:p>
            <a:r>
              <a:rPr/>
              <a:t>Type de grossesse par motif de transfert en 2022 (Transferts réseaux)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3" name="Espace réservé du contenu 3"/>
          <p:cNvSpPr>
            <a:spLocks noGrp="1"/>
          </p:cNvSpPr>
          <p:nvPr>
            <p:ph sz="quarter" idx="32" hasCustomPrompt="1"/>
          </p:nvPr>
        </p:nvSpPr>
        <p:spPr>
          <a:xfrm>
            <a:off x="10381673" y="242213"/>
            <a:ext cx="1413741" cy="358892"/>
          </a:xfrm>
        </p:spPr>
        <p:txBody>
          <a:bodyPr/>
          <a:lstStyle/>
          <a:p>
            <a:r>
              <a:rPr/>
              <a:t>02/11/2023</a:t>
            </a:r>
          </a:p>
        </p:txBody>
      </p:sp>
      <p:pic xmlns:a="http://schemas.openxmlformats.org/drawingml/2006/main" xmlns:r="http://schemas.openxmlformats.org/officeDocument/2006/relationships" xmlns:p="http://schemas.openxmlformats.org/presentationml/2006/main">
        <p:nvPicPr>
          <p:cNvPr id="4" name="" descr=""/>
          <p:cNvPicPr>
            <a:picLocks noGrp="1"/>
          </p:cNvPicPr>
          <p:nvPr>
            <p:ph/>
          </p:nvPr>
        </p:nvPicPr>
        <p:blipFill>
          <a:blip cstate="print" r:embed="rId2"/>
          <a:stretch>
            <a:fillRect/>
          </a:stretch>
        </p:blipFill>
        <p:spPr>
          <a:xfrm>
            <a:off x="274320" y="1005840"/>
            <a:ext cx="11887200" cy="2743200"/>
          </a:xfrm>
          <a:prstGeom prst="rect">
            <a:avLst/>
          </a:prstGeom>
        </p:spPr>
      </p:pic>
      <p:graphicFrame xmlns:a="http://schemas.openxmlformats.org/drawingml/2006/main" xmlns:r="http://schemas.openxmlformats.org/officeDocument/2006/relationships" xmlns:p="http://schemas.openxmlformats.org/presentationml/2006/main">
        <p:nvGraphicFramePr>
          <p:cNvPr id="5" name=""/>
          <p:cNvGraphicFramePr>
            <a:graphicFrameLocks noGrp="true"/>
          </p:cNvGraphicFramePr>
          <p:nvPr/>
        </p:nvGraphicFramePr>
        <p:xfrm rot="0">
          <a:off x="1828800" y="3840480"/>
          <a:ext cx="8229600" cy="3657600"/>
        </p:xfrm>
        <a:graphic>
          <a:graphicData uri="http://schemas.openxmlformats.org/drawingml/2006/table">
            <a:tbl>
              <a:tblPr/>
              <a:tblGrid>
                <a:gridCol w="1828800"/>
                <a:gridCol w="1051560"/>
                <a:gridCol w="1828800"/>
                <a:gridCol w="1828800"/>
                <a:gridCol w="1828800"/>
                <a:gridCol w="1828800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Motif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Grossesse gémellaire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Grossesse triple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Inconnu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Grossesse unique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MAP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(4.0%)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24 (96.0%)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25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RPM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 (100.0%)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Pré-éclampsie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 (100.0%)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RCIU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(14.3%)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6 (85.7%)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7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Métrorragies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 (100.0%)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Manque place 
 mère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Manque place
 enfant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(100.0%)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HPP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Autre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(16.7%)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5 (83.3%)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6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Inconnu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6 (100.0%)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6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(1.9%)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(1.9%)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7 (13.0%)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45 (83.3%)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54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xmlns:a="http://schemas.openxmlformats.org/drawingml/2006/main" xmlns:r="http://schemas.openxmlformats.org/officeDocument/2006/relationships" xmlns:p="http://schemas.openxmlformats.org/presentationml/2006/main">
        <p:nvSpPr>
          <p:cNvPr id="2" name="Titre 9"/>
          <p:cNvSpPr>
            <a:spLocks noGrp="1"/>
          </p:cNvSpPr>
          <p:nvPr>
            <p:ph type="title" hasCustomPrompt="1"/>
          </p:nvPr>
        </p:nvSpPr>
        <p:spPr>
          <a:xfrm>
            <a:off x="1465502" y="492440"/>
            <a:ext cx="8868668" cy="310298"/>
          </a:xfrm>
        </p:spPr>
        <p:txBody>
          <a:bodyPr/>
          <a:lstStyle/>
          <a:p>
            <a:r>
              <a:rPr/>
              <a:t>issue des transferts réalisés en 2022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3" name="Espace réservé du contenu 3"/>
          <p:cNvSpPr>
            <a:spLocks noGrp="1"/>
          </p:cNvSpPr>
          <p:nvPr>
            <p:ph sz="quarter" idx="32" hasCustomPrompt="1"/>
          </p:nvPr>
        </p:nvSpPr>
        <p:spPr>
          <a:xfrm>
            <a:off x="10381673" y="242213"/>
            <a:ext cx="1413741" cy="358892"/>
          </a:xfrm>
        </p:spPr>
        <p:txBody>
          <a:bodyPr/>
          <a:lstStyle/>
          <a:p>
            <a:r>
              <a:rPr/>
              <a:t>02/11/2023</a:t>
            </a:r>
          </a:p>
        </p:txBody>
      </p:sp>
      <p:pic xmlns:a="http://schemas.openxmlformats.org/drawingml/2006/main" xmlns:r="http://schemas.openxmlformats.org/officeDocument/2006/relationships" xmlns:p="http://schemas.openxmlformats.org/presentationml/2006/main">
        <p:nvPicPr>
          <p:cNvPr id="4" name="" descr=""/>
          <p:cNvPicPr>
            <a:picLocks noGrp="1"/>
          </p:cNvPicPr>
          <p:nvPr>
            <p:ph/>
          </p:nvPr>
        </p:nvPicPr>
        <p:blipFill>
          <a:blip cstate="print" r:embed="rId2"/>
          <a:stretch>
            <a:fillRect/>
          </a:stretch>
        </p:blipFill>
        <p:spPr>
          <a:xfrm>
            <a:off x="274320" y="1005840"/>
            <a:ext cx="11887200" cy="3657600"/>
          </a:xfrm>
          <a:prstGeom prst="rect">
            <a:avLst/>
          </a:prstGeom>
        </p:spPr>
      </p:pic>
      <p:graphicFrame xmlns:a="http://schemas.openxmlformats.org/drawingml/2006/main" xmlns:r="http://schemas.openxmlformats.org/officeDocument/2006/relationships" xmlns:p="http://schemas.openxmlformats.org/presentationml/2006/main">
        <p:nvGraphicFramePr>
          <p:cNvPr id="5" name=""/>
          <p:cNvGraphicFramePr>
            <a:graphicFrameLocks noGrp="true"/>
          </p:cNvGraphicFramePr>
          <p:nvPr/>
        </p:nvGraphicFramePr>
        <p:xfrm rot="0">
          <a:off x="274320" y="5029200"/>
          <a:ext cx="8229600" cy="3657600"/>
        </p:xfrm>
        <a:graphic>
          <a:graphicData uri="http://schemas.openxmlformats.org/drawingml/2006/table">
            <a:tbl>
              <a:tblPr/>
              <a:tblGrid>
                <a:gridCol w="1371600"/>
                <a:gridCol w="1051560"/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origine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Autre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Retour 
 maternité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Retransfert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Inconnu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Retour 
 domicile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Accouchement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cellule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 (0.3%)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10 (0.7%)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28 (1.9%)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699 (47.0%)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746 (50.2%)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1487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reseau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(1.9%)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 (3.8%)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32 (61.5%)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9 (17.3%)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8 (15.4%)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52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5 (0.3%)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12 (0.8%)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28 (1.8%)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32 (2.1%)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708 (46.0%)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754 (49.0%)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1539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xmlns:a="http://schemas.openxmlformats.org/drawingml/2006/main" xmlns:r="http://schemas.openxmlformats.org/officeDocument/2006/relationships" xmlns:p="http://schemas.openxmlformats.org/presentationml/2006/main">
        <p:nvSpPr>
          <p:cNvPr id="2" name="Titre 9"/>
          <p:cNvSpPr>
            <a:spLocks noGrp="1"/>
          </p:cNvSpPr>
          <p:nvPr>
            <p:ph type="title" hasCustomPrompt="1"/>
          </p:nvPr>
        </p:nvSpPr>
        <p:spPr>
          <a:xfrm>
            <a:off x="1465502" y="492440"/>
            <a:ext cx="8868668" cy="310298"/>
          </a:xfrm>
        </p:spPr>
        <p:txBody>
          <a:bodyPr/>
          <a:lstStyle/>
          <a:p>
            <a:r>
              <a:rPr/>
              <a:t>Issue de transfert réalisé selon le motif de TIU en 2022 (Total des transferts)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3" name="Espace réservé du contenu 3"/>
          <p:cNvSpPr>
            <a:spLocks noGrp="1"/>
          </p:cNvSpPr>
          <p:nvPr>
            <p:ph sz="quarter" idx="32" hasCustomPrompt="1"/>
          </p:nvPr>
        </p:nvSpPr>
        <p:spPr>
          <a:xfrm>
            <a:off x="10381673" y="242213"/>
            <a:ext cx="1413741" cy="358892"/>
          </a:xfrm>
        </p:spPr>
        <p:txBody>
          <a:bodyPr/>
          <a:lstStyle/>
          <a:p>
            <a:r>
              <a:rPr/>
              <a:t>02/11/2023</a:t>
            </a:r>
          </a:p>
        </p:txBody>
      </p:sp>
      <p:pic xmlns:a="http://schemas.openxmlformats.org/drawingml/2006/main" xmlns:r="http://schemas.openxmlformats.org/officeDocument/2006/relationships" xmlns:p="http://schemas.openxmlformats.org/presentationml/2006/main">
        <p:nvPicPr>
          <p:cNvPr id="4" name="" descr=""/>
          <p:cNvPicPr>
            <a:picLocks noGrp="1"/>
          </p:cNvPicPr>
          <p:nvPr>
            <p:ph/>
          </p:nvPr>
        </p:nvPicPr>
        <p:blipFill>
          <a:blip cstate="print" r:embed="rId2"/>
          <a:stretch>
            <a:fillRect/>
          </a:stretch>
        </p:blipFill>
        <p:spPr>
          <a:xfrm>
            <a:off x="274320" y="1005840"/>
            <a:ext cx="11887200" cy="2743200"/>
          </a:xfrm>
          <a:prstGeom prst="rect">
            <a:avLst/>
          </a:prstGeom>
        </p:spPr>
      </p:pic>
      <p:graphicFrame xmlns:a="http://schemas.openxmlformats.org/drawingml/2006/main" xmlns:r="http://schemas.openxmlformats.org/officeDocument/2006/relationships" xmlns:p="http://schemas.openxmlformats.org/presentationml/2006/main">
        <p:nvGraphicFramePr>
          <p:cNvPr id="5" name=""/>
          <p:cNvGraphicFramePr>
            <a:graphicFrameLocks noGrp="true"/>
          </p:cNvGraphicFramePr>
          <p:nvPr/>
        </p:nvGraphicFramePr>
        <p:xfrm rot="0">
          <a:off x="274320" y="3840480"/>
          <a:ext cx="8229600" cy="3657600"/>
        </p:xfrm>
        <a:graphic>
          <a:graphicData uri="http://schemas.openxmlformats.org/drawingml/2006/table">
            <a:tbl>
              <a:tblPr/>
              <a:tblGrid>
                <a:gridCol w="997527"/>
                <a:gridCol w="1051560"/>
                <a:gridCol w="997527"/>
                <a:gridCol w="997527"/>
                <a:gridCol w="997527"/>
                <a:gridCol w="997527"/>
                <a:gridCol w="997527"/>
                <a:gridCol w="997527"/>
                <a:gridCol w="997527"/>
                <a:gridCol w="997527"/>
                <a:gridCol w="997527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issue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Manque place
 enfant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HPP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Inconnu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Métrorragies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Autre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RCIU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Pré-éclampsie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RPM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MAP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Accouchement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22 (2.9%)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48 (6.4%)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89 (11.8%)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210 (27.9%)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247 (32.8%)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138 (18.3%)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754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Retour 
 domicile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 (0.3%)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64 (9.0%)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55 (7.8%)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31 (4.4%)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22 (3.1%)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134 (18.9%)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400 (56.5%)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708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Retour 
 maternité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 (16.7%)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 (16.7%)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(8.3%)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 (16.7%)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 (16.7%)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 (25.0%)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12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Retransfert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 (7.1%)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 (10.7%)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5 (17.9%)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5 (17.9%)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12 (42.9%)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(3.6%)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28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Autre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(20.0%)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(20.0%)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(20.0%)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 (40.0%)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5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Inconnu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(3.1%)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6 (18.8%)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(3.1%)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 (12.5%)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 (12.5%)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 (6.2%)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(3.1%)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13 (40.6%)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32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(0.1%)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 (0.3%)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6 (0.4%)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91 (5.9%)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111 (7.2%)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130 (8.4%)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242 (15.7%)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397 (25.8%)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557 (36.2%)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1539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xmlns:a="http://schemas.openxmlformats.org/drawingml/2006/main" xmlns:r="http://schemas.openxmlformats.org/officeDocument/2006/relationships" xmlns:p="http://schemas.openxmlformats.org/presentationml/2006/main">
        <p:nvSpPr>
          <p:cNvPr id="2" name="Titre 9"/>
          <p:cNvSpPr>
            <a:spLocks noGrp="1"/>
          </p:cNvSpPr>
          <p:nvPr>
            <p:ph type="title" hasCustomPrompt="1"/>
          </p:nvPr>
        </p:nvSpPr>
        <p:spPr>
          <a:xfrm>
            <a:off x="1465502" y="492440"/>
            <a:ext cx="8868668" cy="310298"/>
          </a:xfrm>
        </p:spPr>
        <p:txBody>
          <a:bodyPr/>
          <a:lstStyle/>
          <a:p>
            <a:r>
              <a:rPr/>
              <a:t>Issue de transfert réalisé selon le motif de TIU en 2022 (Transferts cellule)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3" name="Espace réservé du contenu 3"/>
          <p:cNvSpPr>
            <a:spLocks noGrp="1"/>
          </p:cNvSpPr>
          <p:nvPr>
            <p:ph sz="quarter" idx="32" hasCustomPrompt="1"/>
          </p:nvPr>
        </p:nvSpPr>
        <p:spPr>
          <a:xfrm>
            <a:off x="10381673" y="242213"/>
            <a:ext cx="1413741" cy="358892"/>
          </a:xfrm>
        </p:spPr>
        <p:txBody>
          <a:bodyPr/>
          <a:lstStyle/>
          <a:p>
            <a:r>
              <a:rPr/>
              <a:t>02/11/2023</a:t>
            </a:r>
          </a:p>
        </p:txBody>
      </p:sp>
      <p:pic xmlns:a="http://schemas.openxmlformats.org/drawingml/2006/main" xmlns:r="http://schemas.openxmlformats.org/officeDocument/2006/relationships" xmlns:p="http://schemas.openxmlformats.org/presentationml/2006/main">
        <p:nvPicPr>
          <p:cNvPr id="4" name="" descr=""/>
          <p:cNvPicPr>
            <a:picLocks noGrp="1"/>
          </p:cNvPicPr>
          <p:nvPr>
            <p:ph/>
          </p:nvPr>
        </p:nvPicPr>
        <p:blipFill>
          <a:blip cstate="print" r:embed="rId2"/>
          <a:stretch>
            <a:fillRect/>
          </a:stretch>
        </p:blipFill>
        <p:spPr>
          <a:xfrm>
            <a:off x="274320" y="1005840"/>
            <a:ext cx="11887200" cy="2743200"/>
          </a:xfrm>
          <a:prstGeom prst="rect">
            <a:avLst/>
          </a:prstGeom>
        </p:spPr>
      </p:pic>
      <p:graphicFrame xmlns:a="http://schemas.openxmlformats.org/drawingml/2006/main" xmlns:r="http://schemas.openxmlformats.org/officeDocument/2006/relationships" xmlns:p="http://schemas.openxmlformats.org/presentationml/2006/main">
        <p:nvGraphicFramePr>
          <p:cNvPr id="5" name=""/>
          <p:cNvGraphicFramePr>
            <a:graphicFrameLocks noGrp="true"/>
          </p:cNvGraphicFramePr>
          <p:nvPr/>
        </p:nvGraphicFramePr>
        <p:xfrm rot="0">
          <a:off x="274320" y="3840480"/>
          <a:ext cx="8229600" cy="3657600"/>
        </p:xfrm>
        <a:graphic>
          <a:graphicData uri="http://schemas.openxmlformats.org/drawingml/2006/table">
            <a:tbl>
              <a:tblPr/>
              <a:tblGrid>
                <a:gridCol w="1219200"/>
                <a:gridCol w="1051560"/>
                <a:gridCol w="1219200"/>
                <a:gridCol w="1219200"/>
                <a:gridCol w="1219200"/>
                <a:gridCol w="1219200"/>
                <a:gridCol w="1219200"/>
                <a:gridCol w="1219200"/>
                <a:gridCol w="1219200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issue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HPP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Métrorragies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Autre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RCIU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Pré-éclampsie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RPM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MAP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Accouchement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22 (2.9%)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48 (6.4%)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87 (11.7%)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208 (27.9%)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246 (33.0%)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135 (18.1%)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746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Retour 
 domicile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 (0.3%)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64 (9.2%)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54 (7.7%)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30 (4.3%)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22 (3.1%)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134 (19.2%)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393 (56.2%)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699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Retour 
 maternité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 (20.0%)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(10.0%)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(10.0%)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 (20.0%)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 (20.0%)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 (20.0%)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10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Retransfert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 (7.1%)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 (10.7%)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5 (17.9%)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5 (17.9%)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12 (42.9%)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(3.6%)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28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Autre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(25.0%)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(25.0%)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 (50.0%)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Inconnu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 (0.3%)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89 (6.0%)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105 (7.1%)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123 (8.3%)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238 (16.0%)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395 (26.6%)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533 (35.8%)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1487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xmlns:a="http://schemas.openxmlformats.org/drawingml/2006/main" xmlns:r="http://schemas.openxmlformats.org/officeDocument/2006/relationships" xmlns:p="http://schemas.openxmlformats.org/presentationml/2006/main">
        <p:nvSpPr>
          <p:cNvPr id="2" name="Titre 9"/>
          <p:cNvSpPr>
            <a:spLocks noGrp="1"/>
          </p:cNvSpPr>
          <p:nvPr>
            <p:ph type="title" hasCustomPrompt="1"/>
          </p:nvPr>
        </p:nvSpPr>
        <p:spPr>
          <a:xfrm>
            <a:off x="1465502" y="492440"/>
            <a:ext cx="8868668" cy="310298"/>
          </a:xfrm>
        </p:spPr>
        <p:txBody>
          <a:bodyPr/>
          <a:lstStyle/>
          <a:p>
            <a:r>
              <a:rPr/>
              <a:t>Issue de transfert réalisé selon le motif de TIU en 2022 (Transferts réseaux)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3" name="Espace réservé du contenu 3"/>
          <p:cNvSpPr>
            <a:spLocks noGrp="1"/>
          </p:cNvSpPr>
          <p:nvPr>
            <p:ph sz="quarter" idx="32" hasCustomPrompt="1"/>
          </p:nvPr>
        </p:nvSpPr>
        <p:spPr>
          <a:xfrm>
            <a:off x="10381673" y="242213"/>
            <a:ext cx="1413741" cy="358892"/>
          </a:xfrm>
        </p:spPr>
        <p:txBody>
          <a:bodyPr/>
          <a:lstStyle/>
          <a:p>
            <a:r>
              <a:rPr/>
              <a:t>02/11/2023</a:t>
            </a:r>
          </a:p>
        </p:txBody>
      </p:sp>
      <p:pic xmlns:a="http://schemas.openxmlformats.org/drawingml/2006/main" xmlns:r="http://schemas.openxmlformats.org/officeDocument/2006/relationships" xmlns:p="http://schemas.openxmlformats.org/presentationml/2006/main">
        <p:nvPicPr>
          <p:cNvPr id="4" name="" descr=""/>
          <p:cNvPicPr>
            <a:picLocks noGrp="1"/>
          </p:cNvPicPr>
          <p:nvPr>
            <p:ph/>
          </p:nvPr>
        </p:nvPicPr>
        <p:blipFill>
          <a:blip cstate="print" r:embed="rId2"/>
          <a:stretch>
            <a:fillRect/>
          </a:stretch>
        </p:blipFill>
        <p:spPr>
          <a:xfrm>
            <a:off x="274320" y="1005840"/>
            <a:ext cx="11887200" cy="2743200"/>
          </a:xfrm>
          <a:prstGeom prst="rect">
            <a:avLst/>
          </a:prstGeom>
        </p:spPr>
      </p:pic>
      <p:graphicFrame xmlns:a="http://schemas.openxmlformats.org/drawingml/2006/main" xmlns:r="http://schemas.openxmlformats.org/officeDocument/2006/relationships" xmlns:p="http://schemas.openxmlformats.org/presentationml/2006/main">
        <p:nvGraphicFramePr>
          <p:cNvPr id="5" name=""/>
          <p:cNvGraphicFramePr>
            <a:graphicFrameLocks noGrp="true"/>
          </p:cNvGraphicFramePr>
          <p:nvPr/>
        </p:nvGraphicFramePr>
        <p:xfrm rot="0">
          <a:off x="274320" y="3840480"/>
          <a:ext cx="8229600" cy="3657600"/>
        </p:xfrm>
        <a:graphic>
          <a:graphicData uri="http://schemas.openxmlformats.org/drawingml/2006/table">
            <a:tbl>
              <a:tblPr/>
              <a:tblGrid>
                <a:gridCol w="1097280"/>
                <a:gridCol w="1051560"/>
                <a:gridCol w="1097280"/>
                <a:gridCol w="1097280"/>
                <a:gridCol w="1097280"/>
                <a:gridCol w="1097280"/>
                <a:gridCol w="1097280"/>
                <a:gridCol w="1097280"/>
                <a:gridCol w="1097280"/>
                <a:gridCol w="1097280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issue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Manque place
 enfant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RPM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Métrorragies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Pré-éclampsie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Autre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Inconnu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RCIU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MAP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Accouchement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(12.5%)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 (25.0%)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 (25.0%)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 (37.5%)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8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Retour 
 domicile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(11.1%)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(11.1%)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7 (77.8%)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9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Retour 
 maternité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(50.0%)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(50.0%)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Retransfert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Autre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(100.0%)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Inconnu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(3.1%)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(3.1%)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(3.1%)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 (6.2%)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 (12.5%)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6 (18.8%)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 (12.5%)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13 (40.6%)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32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(1.9%)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 (3.8%)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 (3.8%)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 (7.7%)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6 (11.5%)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6 (11.5%)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7 (13.5%)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24 (46.2%)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52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xmlns:a="http://schemas.openxmlformats.org/drawingml/2006/main" xmlns:r="http://schemas.openxmlformats.org/officeDocument/2006/relationships" xmlns:p="http://schemas.openxmlformats.org/presentationml/2006/main">
        <p:nvSpPr>
          <p:cNvPr id="2" name="Titre 9"/>
          <p:cNvSpPr>
            <a:spLocks noGrp="1"/>
          </p:cNvSpPr>
          <p:nvPr>
            <p:ph type="title" hasCustomPrompt="1"/>
          </p:nvPr>
        </p:nvSpPr>
        <p:spPr>
          <a:xfrm>
            <a:off x="1465502" y="492440"/>
            <a:ext cx="8868668" cy="310298"/>
          </a:xfrm>
        </p:spPr>
        <p:txBody>
          <a:bodyPr/>
          <a:lstStyle/>
          <a:p>
            <a:r>
              <a:rPr/>
              <a:t>Délai d'accouchement des TIU réalisés en 2022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3" name="Espace réservé du contenu 3"/>
          <p:cNvSpPr>
            <a:spLocks noGrp="1"/>
          </p:cNvSpPr>
          <p:nvPr>
            <p:ph sz="quarter" idx="32" hasCustomPrompt="1"/>
          </p:nvPr>
        </p:nvSpPr>
        <p:spPr>
          <a:xfrm>
            <a:off x="10381673" y="242213"/>
            <a:ext cx="1413741" cy="358892"/>
          </a:xfrm>
        </p:spPr>
        <p:txBody>
          <a:bodyPr/>
          <a:lstStyle/>
          <a:p>
            <a:r>
              <a:rPr/>
              <a:t>02/11/2023</a:t>
            </a:r>
          </a:p>
        </p:txBody>
      </p:sp>
      <p:pic xmlns:a="http://schemas.openxmlformats.org/drawingml/2006/main" xmlns:r="http://schemas.openxmlformats.org/officeDocument/2006/relationships" xmlns:p="http://schemas.openxmlformats.org/presentationml/2006/main">
        <p:nvPicPr>
          <p:cNvPr id="4" name="" descr=""/>
          <p:cNvPicPr>
            <a:picLocks noGrp="1"/>
          </p:cNvPicPr>
          <p:nvPr>
            <p:ph/>
          </p:nvPr>
        </p:nvPicPr>
        <p:blipFill>
          <a:blip cstate="print" r:embed="rId2"/>
          <a:stretch>
            <a:fillRect/>
          </a:stretch>
        </p:blipFill>
        <p:spPr>
          <a:xfrm>
            <a:off x="274320" y="1005840"/>
            <a:ext cx="11887200" cy="3657600"/>
          </a:xfrm>
          <a:prstGeom prst="rect">
            <a:avLst/>
          </a:prstGeom>
        </p:spPr>
      </p:pic>
      <p:graphicFrame xmlns:a="http://schemas.openxmlformats.org/drawingml/2006/main" xmlns:r="http://schemas.openxmlformats.org/officeDocument/2006/relationships" xmlns:p="http://schemas.openxmlformats.org/presentationml/2006/main">
        <p:nvGraphicFramePr>
          <p:cNvPr id="5" name=""/>
          <p:cNvGraphicFramePr>
            <a:graphicFrameLocks noGrp="true"/>
          </p:cNvGraphicFramePr>
          <p:nvPr/>
        </p:nvGraphicFramePr>
        <p:xfrm rot="0">
          <a:off x="274320" y="5029200"/>
          <a:ext cx="8229600" cy="3657600"/>
        </p:xfrm>
        <a:graphic>
          <a:graphicData uri="http://schemas.openxmlformats.org/drawingml/2006/table">
            <a:tbl>
              <a:tblPr/>
              <a:tblGrid>
                <a:gridCol w="1097280"/>
                <a:gridCol w="1051560"/>
                <a:gridCol w="1097280"/>
                <a:gridCol w="1097280"/>
                <a:gridCol w="1097280"/>
                <a:gridCol w="1097280"/>
                <a:gridCol w="1097280"/>
                <a:gridCol w="1097280"/>
                <a:gridCol w="1097280"/>
                <a:gridCol w="1097280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origine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jour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jour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 jours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3-5 jours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6-10 jours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11-20 jours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21 jours et +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Inconnu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cellule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188 (25.2%)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78 (10.5%)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83 (11.1%)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92 (12.3%)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114 (15.3%)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92 (12.3%)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76 (10.2%)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23 (3.1%)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746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reseau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5 (62.5%)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(12.5%)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 (25.0%)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8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193 (25.6%)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78 (10.3%)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83 (11.0%)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93 (12.3%)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114 (15.1%)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92 (12.2%)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76 (10.1%)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25 (3.3%)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754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xmlns:a="http://schemas.openxmlformats.org/drawingml/2006/main" xmlns:r="http://schemas.openxmlformats.org/officeDocument/2006/relationships" xmlns:p="http://schemas.openxmlformats.org/presentationml/2006/main">
        <p:nvSpPr>
          <p:cNvPr id="2" name="Titre 9"/>
          <p:cNvSpPr>
            <a:spLocks noGrp="1"/>
          </p:cNvSpPr>
          <p:nvPr>
            <p:ph type="title" hasCustomPrompt="1"/>
          </p:nvPr>
        </p:nvSpPr>
        <p:spPr>
          <a:xfrm>
            <a:off x="1465502" y="492440"/>
            <a:ext cx="8868668" cy="310298"/>
          </a:xfrm>
        </p:spPr>
        <p:txBody>
          <a:bodyPr/>
          <a:lstStyle/>
          <a:p>
            <a:r>
              <a:rPr/>
              <a:t>Termes des demandes de transfert en 2022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3" name="Espace réservé du contenu 3"/>
          <p:cNvSpPr>
            <a:spLocks noGrp="1"/>
          </p:cNvSpPr>
          <p:nvPr>
            <p:ph sz="quarter" idx="32" hasCustomPrompt="1"/>
          </p:nvPr>
        </p:nvSpPr>
        <p:spPr>
          <a:xfrm>
            <a:off x="10381673" y="242213"/>
            <a:ext cx="1413741" cy="358892"/>
          </a:xfrm>
        </p:spPr>
        <p:txBody>
          <a:bodyPr/>
          <a:lstStyle/>
          <a:p>
            <a:r>
              <a:rPr/>
              <a:t>02/11/2023</a:t>
            </a:r>
          </a:p>
        </p:txBody>
      </p:sp>
      <p:pic xmlns:a="http://schemas.openxmlformats.org/drawingml/2006/main" xmlns:r="http://schemas.openxmlformats.org/officeDocument/2006/relationships" xmlns:p="http://schemas.openxmlformats.org/presentationml/2006/main">
        <p:nvPicPr>
          <p:cNvPr id="4" name="" descr=""/>
          <p:cNvPicPr>
            <a:picLocks noGrp="1"/>
          </p:cNvPicPr>
          <p:nvPr>
            <p:ph/>
          </p:nvPr>
        </p:nvPicPr>
        <p:blipFill>
          <a:blip cstate="print" r:embed="rId2"/>
          <a:stretch>
            <a:fillRect/>
          </a:stretch>
        </p:blipFill>
        <p:spPr>
          <a:xfrm>
            <a:off x="274320" y="1005840"/>
            <a:ext cx="11887200" cy="3657600"/>
          </a:xfrm>
          <a:prstGeom prst="rect">
            <a:avLst/>
          </a:prstGeom>
        </p:spPr>
      </p:pic>
      <p:graphicFrame xmlns:a="http://schemas.openxmlformats.org/drawingml/2006/main" xmlns:r="http://schemas.openxmlformats.org/officeDocument/2006/relationships" xmlns:p="http://schemas.openxmlformats.org/presentationml/2006/main">
        <p:nvGraphicFramePr>
          <p:cNvPr id="5" name=""/>
          <p:cNvGraphicFramePr>
            <a:graphicFrameLocks noGrp="true"/>
          </p:cNvGraphicFramePr>
          <p:nvPr/>
        </p:nvGraphicFramePr>
        <p:xfrm rot="0">
          <a:off x="274320" y="5029200"/>
          <a:ext cx="8229600" cy="3657600"/>
        </p:xfrm>
        <a:graphic>
          <a:graphicData uri="http://schemas.openxmlformats.org/drawingml/2006/table">
            <a:tbl>
              <a:tblPr/>
              <a:tblGrid>
                <a:gridCol w="997527"/>
                <a:gridCol w="1051560"/>
                <a:gridCol w="997527"/>
                <a:gridCol w="997527"/>
                <a:gridCol w="997527"/>
                <a:gridCol w="997527"/>
                <a:gridCol w="997527"/>
                <a:gridCol w="997527"/>
                <a:gridCol w="997527"/>
                <a:gridCol w="997527"/>
                <a:gridCol w="997527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origine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Moins de 24 SA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24/25+6 SA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26/27+6 SA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28/29+6 SA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30/31+6 SA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32/33+6 SA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34/35+6 SA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Plus de 36 SA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Inconnu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cellule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83 (3.8%)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255 (11.6%)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325 (14.8%)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418 (19.0%)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456 (20.8%)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411 (18.7%)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195 (8.9%)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52 (2.4%)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2195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reseau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 (5.6%)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10 (18.5%)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 (7.4%)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11 (20.4%)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9 (16.7%)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5 (9.3%)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 (3.7%)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 (5.6%)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7 (13.0%)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54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86 (3.8%)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265 (11.8%)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329 (14.6%)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429 (19.1%)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465 (20.7%)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416 (18.5%)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197 (8.8%)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55 (2.4%)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7 (0.3%)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2249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xmlns:a="http://schemas.openxmlformats.org/drawingml/2006/main" xmlns:r="http://schemas.openxmlformats.org/officeDocument/2006/relationships" xmlns:p="http://schemas.openxmlformats.org/presentationml/2006/main">
        <p:nvSpPr>
          <p:cNvPr id="2" name="Titre 9"/>
          <p:cNvSpPr>
            <a:spLocks noGrp="1"/>
          </p:cNvSpPr>
          <p:nvPr>
            <p:ph type="title" hasCustomPrompt="1"/>
          </p:nvPr>
        </p:nvSpPr>
        <p:spPr>
          <a:xfrm>
            <a:off x="1465502" y="492440"/>
            <a:ext cx="8868668" cy="310298"/>
          </a:xfrm>
        </p:spPr>
        <p:txBody>
          <a:bodyPr/>
          <a:lstStyle/>
          <a:p>
            <a:r>
              <a:rPr/>
              <a:t>Les accouchements suite à TIU en  2022 - terme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3" name="Espace réservé du contenu 3"/>
          <p:cNvSpPr>
            <a:spLocks noGrp="1"/>
          </p:cNvSpPr>
          <p:nvPr>
            <p:ph sz="quarter" idx="32" hasCustomPrompt="1"/>
          </p:nvPr>
        </p:nvSpPr>
        <p:spPr>
          <a:xfrm>
            <a:off x="10381673" y="242213"/>
            <a:ext cx="1413741" cy="358892"/>
          </a:xfrm>
        </p:spPr>
        <p:txBody>
          <a:bodyPr/>
          <a:lstStyle/>
          <a:p>
            <a:r>
              <a:rPr/>
              <a:t>02/11/2023</a:t>
            </a:r>
          </a:p>
        </p:txBody>
      </p:sp>
      <p:pic xmlns:a="http://schemas.openxmlformats.org/drawingml/2006/main" xmlns:r="http://schemas.openxmlformats.org/officeDocument/2006/relationships" xmlns:p="http://schemas.openxmlformats.org/presentationml/2006/main">
        <p:nvPicPr>
          <p:cNvPr id="4" name="" descr=""/>
          <p:cNvPicPr>
            <a:picLocks noGrp="1"/>
          </p:cNvPicPr>
          <p:nvPr>
            <p:ph/>
          </p:nvPr>
        </p:nvPicPr>
        <p:blipFill>
          <a:blip cstate="print" r:embed="rId2"/>
          <a:stretch>
            <a:fillRect/>
          </a:stretch>
        </p:blipFill>
        <p:spPr>
          <a:xfrm>
            <a:off x="274320" y="1005840"/>
            <a:ext cx="11887200" cy="3657600"/>
          </a:xfrm>
          <a:prstGeom prst="rect">
            <a:avLst/>
          </a:prstGeom>
        </p:spPr>
      </p:pic>
      <p:graphicFrame xmlns:a="http://schemas.openxmlformats.org/drawingml/2006/main" xmlns:r="http://schemas.openxmlformats.org/officeDocument/2006/relationships" xmlns:p="http://schemas.openxmlformats.org/presentationml/2006/main">
        <p:nvGraphicFramePr>
          <p:cNvPr id="5" name=""/>
          <p:cNvGraphicFramePr>
            <a:graphicFrameLocks noGrp="true"/>
          </p:cNvGraphicFramePr>
          <p:nvPr/>
        </p:nvGraphicFramePr>
        <p:xfrm rot="0">
          <a:off x="274320" y="5029200"/>
          <a:ext cx="8229600" cy="3657600"/>
        </p:xfrm>
        <a:graphic>
          <a:graphicData uri="http://schemas.openxmlformats.org/drawingml/2006/table">
            <a:tbl>
              <a:tblPr/>
              <a:tblGrid>
                <a:gridCol w="997527"/>
                <a:gridCol w="1051560"/>
                <a:gridCol w="997527"/>
                <a:gridCol w="997527"/>
                <a:gridCol w="997527"/>
                <a:gridCol w="997527"/>
                <a:gridCol w="997527"/>
                <a:gridCol w="997527"/>
                <a:gridCol w="997527"/>
                <a:gridCol w="997527"/>
                <a:gridCol w="997527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origine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Moins de 24 SA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24/25+6 SA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26/27+6 SA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28/29+6 SA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30/31+6 SA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32/33+6 SA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34/35+6 SA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Plus de 36 SA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Inconnu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cellule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33 (4.4%)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82 (11.0%)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107 (14.3%)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129 (17.3%)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127 (17.0%)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140 (18.8%)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102 (13.7%)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26 (3.5%)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746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reseau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 (25.0%)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 (25.0%)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(12.5%)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(12.5%)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 (25.0%)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8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33 (4.4%)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84 (11.1%)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109 (14.5%)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130 (17.2%)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128 (17.0%)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142 (18.8%)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102 (13.5%)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26 (3.4%)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754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xmlns:a="http://schemas.openxmlformats.org/drawingml/2006/main" xmlns:r="http://schemas.openxmlformats.org/officeDocument/2006/relationships" xmlns:p="http://schemas.openxmlformats.org/presentationml/2006/main">
        <p:nvSpPr>
          <p:cNvPr id="2" name="Titre 9"/>
          <p:cNvSpPr>
            <a:spLocks noGrp="1"/>
          </p:cNvSpPr>
          <p:nvPr>
            <p:ph type="title" hasCustomPrompt="1"/>
          </p:nvPr>
        </p:nvSpPr>
        <p:spPr>
          <a:xfrm>
            <a:off x="1465502" y="492440"/>
            <a:ext cx="8868668" cy="310298"/>
          </a:xfrm>
        </p:spPr>
        <p:txBody>
          <a:bodyPr/>
          <a:lstStyle/>
          <a:p>
            <a:r>
              <a:rPr/>
              <a:t>Les accouchements suite à TIU en 2022 - motif de transfert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3" name="Espace réservé du contenu 3"/>
          <p:cNvSpPr>
            <a:spLocks noGrp="1"/>
          </p:cNvSpPr>
          <p:nvPr>
            <p:ph sz="quarter" idx="32" hasCustomPrompt="1"/>
          </p:nvPr>
        </p:nvSpPr>
        <p:spPr>
          <a:xfrm>
            <a:off x="10381673" y="242213"/>
            <a:ext cx="1413741" cy="358892"/>
          </a:xfrm>
        </p:spPr>
        <p:txBody>
          <a:bodyPr/>
          <a:lstStyle/>
          <a:p>
            <a:r>
              <a:rPr/>
              <a:t>02/11/2023</a:t>
            </a:r>
          </a:p>
        </p:txBody>
      </p:sp>
      <p:pic xmlns:a="http://schemas.openxmlformats.org/drawingml/2006/main" xmlns:r="http://schemas.openxmlformats.org/officeDocument/2006/relationships" xmlns:p="http://schemas.openxmlformats.org/presentationml/2006/main">
        <p:nvPicPr>
          <p:cNvPr id="4" name="" descr=""/>
          <p:cNvPicPr>
            <a:picLocks noGrp="1"/>
          </p:cNvPicPr>
          <p:nvPr>
            <p:ph/>
          </p:nvPr>
        </p:nvPicPr>
        <p:blipFill>
          <a:blip cstate="print" r:embed="rId2"/>
          <a:stretch>
            <a:fillRect/>
          </a:stretch>
        </p:blipFill>
        <p:spPr>
          <a:xfrm>
            <a:off x="274320" y="1005840"/>
            <a:ext cx="11887200" cy="3657600"/>
          </a:xfrm>
          <a:prstGeom prst="rect">
            <a:avLst/>
          </a:prstGeom>
        </p:spPr>
      </p:pic>
      <p:graphicFrame xmlns:a="http://schemas.openxmlformats.org/drawingml/2006/main" xmlns:r="http://schemas.openxmlformats.org/officeDocument/2006/relationships" xmlns:p="http://schemas.openxmlformats.org/presentationml/2006/main">
        <p:nvGraphicFramePr>
          <p:cNvPr id="5" name=""/>
          <p:cNvGraphicFramePr>
            <a:graphicFrameLocks noGrp="true"/>
          </p:cNvGraphicFramePr>
          <p:nvPr/>
        </p:nvGraphicFramePr>
        <p:xfrm rot="0">
          <a:off x="274320" y="5029200"/>
          <a:ext cx="8229600" cy="3657600"/>
        </p:xfrm>
        <a:graphic>
          <a:graphicData uri="http://schemas.openxmlformats.org/drawingml/2006/table">
            <a:tbl>
              <a:tblPr/>
              <a:tblGrid>
                <a:gridCol w="914400"/>
                <a:gridCol w="105156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origine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MAP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RPM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Pré-éclampsie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RCIU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Métrorragies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Manque place 
 mère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Manque place
 enfant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HPP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Autre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Inconnu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cellule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135 (18.1%)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246 (33.0%)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208 (27.9%)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87 (11.7%)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22 (2.9%)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48 (6.4%)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746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reseau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 (37.5%)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(12.5%)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 (25.0%)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 (25.0%)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8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138 (18.3%)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247 (32.8%)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210 (27.9%)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89 (11.8%)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22 (2.9%)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48 (6.4%)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754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xmlns:a="http://schemas.openxmlformats.org/drawingml/2006/main" xmlns:r="http://schemas.openxmlformats.org/officeDocument/2006/relationships" xmlns:p="http://schemas.openxmlformats.org/presentationml/2006/main">
        <p:nvSpPr>
          <p:cNvPr id="2" name="Titre 9"/>
          <p:cNvSpPr>
            <a:spLocks noGrp="1"/>
          </p:cNvSpPr>
          <p:nvPr>
            <p:ph type="title" hasCustomPrompt="1"/>
          </p:nvPr>
        </p:nvSpPr>
        <p:spPr>
          <a:xfrm>
            <a:off x="1465502" y="492440"/>
            <a:ext cx="8868668" cy="310298"/>
          </a:xfrm>
        </p:spPr>
        <p:txBody>
          <a:bodyPr/>
          <a:lstStyle/>
          <a:p>
            <a:r>
              <a:rPr/>
              <a:t>Nombre de propositions de transfert refusées en 2022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3" name="Espace réservé du contenu 3"/>
          <p:cNvSpPr>
            <a:spLocks noGrp="1"/>
          </p:cNvSpPr>
          <p:nvPr>
            <p:ph sz="quarter" idx="32" hasCustomPrompt="1"/>
          </p:nvPr>
        </p:nvSpPr>
        <p:spPr>
          <a:xfrm>
            <a:off x="10381673" y="242213"/>
            <a:ext cx="1413741" cy="358892"/>
          </a:xfrm>
        </p:spPr>
        <p:txBody>
          <a:bodyPr/>
          <a:lstStyle/>
          <a:p>
            <a:r>
              <a:rPr/>
              <a:t>02/11/2023</a:t>
            </a:r>
          </a:p>
        </p:txBody>
      </p:sp>
      <p:pic xmlns:a="http://schemas.openxmlformats.org/drawingml/2006/main" xmlns:r="http://schemas.openxmlformats.org/officeDocument/2006/relationships" xmlns:p="http://schemas.openxmlformats.org/presentationml/2006/main">
        <p:nvPicPr>
          <p:cNvPr id="4" name="" descr=""/>
          <p:cNvPicPr>
            <a:picLocks noGrp="1"/>
          </p:cNvPicPr>
          <p:nvPr>
            <p:ph/>
          </p:nvPr>
        </p:nvPicPr>
        <p:blipFill>
          <a:blip cstate="print" r:embed="rId2"/>
          <a:stretch>
            <a:fillRect/>
          </a:stretch>
        </p:blipFill>
        <p:spPr>
          <a:xfrm>
            <a:off x="274320" y="1005840"/>
            <a:ext cx="118872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xmlns:a="http://schemas.openxmlformats.org/drawingml/2006/main" xmlns:r="http://schemas.openxmlformats.org/officeDocument/2006/relationships" xmlns:p="http://schemas.openxmlformats.org/presentationml/2006/main">
        <p:nvSpPr>
          <p:cNvPr id="2" name="Titre 9"/>
          <p:cNvSpPr>
            <a:spLocks noGrp="1"/>
          </p:cNvSpPr>
          <p:nvPr>
            <p:ph type="title" hasCustomPrompt="1"/>
          </p:nvPr>
        </p:nvSpPr>
        <p:spPr>
          <a:xfrm>
            <a:off x="1465502" y="492440"/>
            <a:ext cx="8868668" cy="310298"/>
          </a:xfrm>
        </p:spPr>
        <p:txBody>
          <a:bodyPr/>
          <a:lstStyle/>
          <a:p>
            <a:r>
              <a:rPr/>
              <a:t>origine des demandes de TIU en 2022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3" name="Espace réservé du contenu 3"/>
          <p:cNvSpPr>
            <a:spLocks noGrp="1"/>
          </p:cNvSpPr>
          <p:nvPr>
            <p:ph sz="quarter" idx="32" hasCustomPrompt="1"/>
          </p:nvPr>
        </p:nvSpPr>
        <p:spPr>
          <a:xfrm>
            <a:off x="10381673" y="242213"/>
            <a:ext cx="1413741" cy="358892"/>
          </a:xfrm>
        </p:spPr>
        <p:txBody>
          <a:bodyPr/>
          <a:lstStyle/>
          <a:p>
            <a:r>
              <a:rPr/>
              <a:t>02/11/2023</a:t>
            </a:r>
          </a:p>
        </p:txBody>
      </p:sp>
      <p:pic xmlns:a="http://schemas.openxmlformats.org/drawingml/2006/main" xmlns:r="http://schemas.openxmlformats.org/officeDocument/2006/relationships" xmlns:p="http://schemas.openxmlformats.org/presentationml/2006/main">
        <p:nvPicPr>
          <p:cNvPr id="4" name="" descr=""/>
          <p:cNvPicPr>
            <a:picLocks noGrp="1"/>
          </p:cNvPicPr>
          <p:nvPr>
            <p:ph/>
          </p:nvPr>
        </p:nvPicPr>
        <p:blipFill>
          <a:blip cstate="print" r:embed="rId2"/>
          <a:stretch>
            <a:fillRect/>
          </a:stretch>
        </p:blipFill>
        <p:spPr>
          <a:xfrm>
            <a:off x="274320" y="1005840"/>
            <a:ext cx="11887200" cy="3657600"/>
          </a:xfrm>
          <a:prstGeom prst="rect">
            <a:avLst/>
          </a:prstGeom>
        </p:spPr>
      </p:pic>
      <p:graphicFrame xmlns:a="http://schemas.openxmlformats.org/drawingml/2006/main" xmlns:r="http://schemas.openxmlformats.org/officeDocument/2006/relationships" xmlns:p="http://schemas.openxmlformats.org/presentationml/2006/main">
        <p:nvGraphicFramePr>
          <p:cNvPr id="5" name=""/>
          <p:cNvGraphicFramePr>
            <a:graphicFrameLocks noGrp="true"/>
          </p:cNvGraphicFramePr>
          <p:nvPr/>
        </p:nvGraphicFramePr>
        <p:xfrm rot="0">
          <a:off x="274320" y="5029200"/>
          <a:ext cx="8229600" cy="3657600"/>
        </p:xfrm>
        <a:graphic>
          <a:graphicData uri="http://schemas.openxmlformats.org/drawingml/2006/table">
            <a:tbl>
              <a:tblPr/>
              <a:tblGrid>
                <a:gridCol w="2743200"/>
                <a:gridCol w="1051560"/>
                <a:gridCol w="2743200"/>
                <a:gridCol w="2743200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origine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Cellule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Reseau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cellule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2017 (91.9%)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178 (8.1%)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2195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reseau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54 (100.0%)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54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2017 (89.7%)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232 (10.3%)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2249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xmlns:a="http://schemas.openxmlformats.org/drawingml/2006/main" xmlns:r="http://schemas.openxmlformats.org/officeDocument/2006/relationships" xmlns:p="http://schemas.openxmlformats.org/presentationml/2006/main">
        <p:nvSpPr>
          <p:cNvPr id="2" name="Titre 9"/>
          <p:cNvSpPr>
            <a:spLocks noGrp="1"/>
          </p:cNvSpPr>
          <p:nvPr>
            <p:ph type="title" hasCustomPrompt="1"/>
          </p:nvPr>
        </p:nvSpPr>
        <p:spPr>
          <a:xfrm>
            <a:off x="1465502" y="492440"/>
            <a:ext cx="8868668" cy="310298"/>
          </a:xfrm>
        </p:spPr>
        <p:txBody>
          <a:bodyPr/>
          <a:lstStyle/>
          <a:p>
            <a:r>
              <a:rPr/>
              <a:t>Motif des propositions de transfert refusées en 2022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3" name="Espace réservé du contenu 3"/>
          <p:cNvSpPr>
            <a:spLocks noGrp="1"/>
          </p:cNvSpPr>
          <p:nvPr>
            <p:ph sz="quarter" idx="32" hasCustomPrompt="1"/>
          </p:nvPr>
        </p:nvSpPr>
        <p:spPr>
          <a:xfrm>
            <a:off x="10381673" y="242213"/>
            <a:ext cx="1413741" cy="358892"/>
          </a:xfrm>
        </p:spPr>
        <p:txBody>
          <a:bodyPr/>
          <a:lstStyle/>
          <a:p>
            <a:r>
              <a:rPr/>
              <a:t>02/11/2023</a:t>
            </a:r>
          </a:p>
        </p:txBody>
      </p:sp>
      <p:pic xmlns:a="http://schemas.openxmlformats.org/drawingml/2006/main" xmlns:r="http://schemas.openxmlformats.org/officeDocument/2006/relationships" xmlns:p="http://schemas.openxmlformats.org/presentationml/2006/main">
        <p:nvPicPr>
          <p:cNvPr id="4" name="" descr=""/>
          <p:cNvPicPr>
            <a:picLocks noGrp="1"/>
          </p:cNvPicPr>
          <p:nvPr>
            <p:ph/>
          </p:nvPr>
        </p:nvPicPr>
        <p:blipFill>
          <a:blip cstate="print" r:embed="rId2"/>
          <a:stretch>
            <a:fillRect/>
          </a:stretch>
        </p:blipFill>
        <p:spPr>
          <a:xfrm>
            <a:off x="274320" y="1005840"/>
            <a:ext cx="118872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xmlns:a="http://schemas.openxmlformats.org/drawingml/2006/main" xmlns:r="http://schemas.openxmlformats.org/officeDocument/2006/relationships" xmlns:p="http://schemas.openxmlformats.org/presentationml/2006/main">
        <p:nvSpPr>
          <p:cNvPr id="2" name="Titre 9"/>
          <p:cNvSpPr>
            <a:spLocks noGrp="1"/>
          </p:cNvSpPr>
          <p:nvPr>
            <p:ph type="title" hasCustomPrompt="1"/>
          </p:nvPr>
        </p:nvSpPr>
        <p:spPr>
          <a:xfrm>
            <a:off x="1465502" y="492440"/>
            <a:ext cx="8868668" cy="310298"/>
          </a:xfrm>
        </p:spPr>
        <p:txBody>
          <a:bodyPr/>
          <a:lstStyle/>
          <a:p>
            <a:r>
              <a:rPr/>
              <a:t>Nombre d'établissements contactés par demande en 2022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3" name="Espace réservé du contenu 3"/>
          <p:cNvSpPr>
            <a:spLocks noGrp="1"/>
          </p:cNvSpPr>
          <p:nvPr>
            <p:ph sz="quarter" idx="32" hasCustomPrompt="1"/>
          </p:nvPr>
        </p:nvSpPr>
        <p:spPr>
          <a:xfrm>
            <a:off x="10381673" y="242213"/>
            <a:ext cx="1413741" cy="358892"/>
          </a:xfrm>
        </p:spPr>
        <p:txBody>
          <a:bodyPr/>
          <a:lstStyle/>
          <a:p>
            <a:r>
              <a:rPr/>
              <a:t>02/11/2023</a:t>
            </a:r>
          </a:p>
        </p:txBody>
      </p:sp>
      <p:pic xmlns:a="http://schemas.openxmlformats.org/drawingml/2006/main" xmlns:r="http://schemas.openxmlformats.org/officeDocument/2006/relationships" xmlns:p="http://schemas.openxmlformats.org/presentationml/2006/main">
        <p:nvPicPr>
          <p:cNvPr id="4" name="" descr=""/>
          <p:cNvPicPr>
            <a:picLocks noGrp="1"/>
          </p:cNvPicPr>
          <p:nvPr>
            <p:ph/>
          </p:nvPr>
        </p:nvPicPr>
        <p:blipFill>
          <a:blip cstate="print" r:embed="rId2"/>
          <a:stretch>
            <a:fillRect/>
          </a:stretch>
        </p:blipFill>
        <p:spPr>
          <a:xfrm>
            <a:off x="274320" y="1005840"/>
            <a:ext cx="11887200" cy="3657600"/>
          </a:xfrm>
          <a:prstGeom prst="rect">
            <a:avLst/>
          </a:prstGeom>
        </p:spPr>
      </p:pic>
      <p:graphicFrame xmlns:a="http://schemas.openxmlformats.org/drawingml/2006/main" xmlns:r="http://schemas.openxmlformats.org/officeDocument/2006/relationships" xmlns:p="http://schemas.openxmlformats.org/presentationml/2006/main">
        <p:nvGraphicFramePr>
          <p:cNvPr id="5" name=""/>
          <p:cNvGraphicFramePr>
            <a:graphicFrameLocks noGrp="true"/>
          </p:cNvGraphicFramePr>
          <p:nvPr/>
        </p:nvGraphicFramePr>
        <p:xfrm rot="0">
          <a:off x="274320" y="5029200"/>
          <a:ext cx="8229600" cy="3657600"/>
        </p:xfrm>
        <a:graphic>
          <a:graphicData uri="http://schemas.openxmlformats.org/drawingml/2006/table">
            <a:tbl>
              <a:tblPr/>
              <a:tblGrid>
                <a:gridCol w="1828800"/>
                <a:gridCol w="1051560"/>
                <a:gridCol w="1828800"/>
                <a:gridCol w="1828800"/>
                <a:gridCol w="1828800"/>
                <a:gridCol w="1828800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origine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 et +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cellule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745 (33.9%)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394 (17.9%)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290 (13.2%)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766 (34.9%)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2195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reseau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52 (96.3%)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(1.9%)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(1.9%)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54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797 (35.4%)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395 (17.6%)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291 (12.9%)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766 (34.1%)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2249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xmlns:a="http://schemas.openxmlformats.org/drawingml/2006/main" xmlns:r="http://schemas.openxmlformats.org/officeDocument/2006/relationships" xmlns:p="http://schemas.openxmlformats.org/presentationml/2006/main">
        <p:nvSpPr>
          <p:cNvPr id="2" name="Titre 9"/>
          <p:cNvSpPr>
            <a:spLocks noGrp="1"/>
          </p:cNvSpPr>
          <p:nvPr>
            <p:ph type="title" hasCustomPrompt="1"/>
          </p:nvPr>
        </p:nvSpPr>
        <p:spPr>
          <a:xfrm>
            <a:off x="1465502" y="492440"/>
            <a:ext cx="8868668" cy="310298"/>
          </a:xfrm>
        </p:spPr>
        <p:txBody>
          <a:bodyPr/>
          <a:lstStyle/>
          <a:p>
            <a:r>
              <a:rPr/>
              <a:t>Devenir des demandes de MAP en 2022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3" name="Espace réservé du contenu 3"/>
          <p:cNvSpPr>
            <a:spLocks noGrp="1"/>
          </p:cNvSpPr>
          <p:nvPr>
            <p:ph sz="quarter" idx="32" hasCustomPrompt="1"/>
          </p:nvPr>
        </p:nvSpPr>
        <p:spPr>
          <a:xfrm>
            <a:off x="10381673" y="242213"/>
            <a:ext cx="1413741" cy="358892"/>
          </a:xfrm>
        </p:spPr>
        <p:txBody>
          <a:bodyPr/>
          <a:lstStyle/>
          <a:p>
            <a:r>
              <a:rPr/>
              <a:t>02/11/2023</a:t>
            </a:r>
          </a:p>
        </p:txBody>
      </p:sp>
      <p:pic xmlns:a="http://schemas.openxmlformats.org/drawingml/2006/main" xmlns:r="http://schemas.openxmlformats.org/officeDocument/2006/relationships" xmlns:p="http://schemas.openxmlformats.org/presentationml/2006/main">
        <p:nvPicPr>
          <p:cNvPr id="4" name="" descr=""/>
          <p:cNvPicPr>
            <a:picLocks noGrp="1"/>
          </p:cNvPicPr>
          <p:nvPr>
            <p:ph/>
          </p:nvPr>
        </p:nvPicPr>
        <p:blipFill>
          <a:blip cstate="print" r:embed="rId2"/>
          <a:stretch>
            <a:fillRect/>
          </a:stretch>
        </p:blipFill>
        <p:spPr>
          <a:xfrm>
            <a:off x="274320" y="1005840"/>
            <a:ext cx="11887200" cy="3657600"/>
          </a:xfrm>
          <a:prstGeom prst="rect">
            <a:avLst/>
          </a:prstGeom>
        </p:spPr>
      </p:pic>
      <p:graphicFrame xmlns:a="http://schemas.openxmlformats.org/drawingml/2006/main" xmlns:r="http://schemas.openxmlformats.org/officeDocument/2006/relationships" xmlns:p="http://schemas.openxmlformats.org/presentationml/2006/main">
        <p:nvGraphicFramePr>
          <p:cNvPr id="5" name=""/>
          <p:cNvGraphicFramePr>
            <a:graphicFrameLocks noGrp="true"/>
          </p:cNvGraphicFramePr>
          <p:nvPr/>
        </p:nvGraphicFramePr>
        <p:xfrm rot="0">
          <a:off x="274320" y="5029200"/>
          <a:ext cx="8229600" cy="3657600"/>
        </p:xfrm>
        <a:graphic>
          <a:graphicData uri="http://schemas.openxmlformats.org/drawingml/2006/table">
            <a:tbl>
              <a:tblPr/>
              <a:tblGrid>
                <a:gridCol w="1567543"/>
                <a:gridCol w="1051560"/>
                <a:gridCol w="1567543"/>
                <a:gridCol w="1567543"/>
                <a:gridCol w="1567543"/>
                <a:gridCol w="1567543"/>
                <a:gridCol w="1567543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origine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Autre 
 issue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issue 
 inconnue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Accouchement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Annulée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Retour 
 domicile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cellule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5 (0.6%)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135 (14.9%)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374 (41.2%)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393 (43.3%)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907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reseau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(4.0%)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13 (52.0%)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 (12.0%)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(4.0%)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7 (28.0%)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25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6 (0.6%)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13 (1.4%)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138 (14.8%)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375 (40.2%)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400 (42.9%)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932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xmlns:a="http://schemas.openxmlformats.org/drawingml/2006/main" xmlns:r="http://schemas.openxmlformats.org/officeDocument/2006/relationships" xmlns:p="http://schemas.openxmlformats.org/presentationml/2006/main">
        <p:nvSpPr>
          <p:cNvPr id="2" name="Titre 9"/>
          <p:cNvSpPr>
            <a:spLocks noGrp="1"/>
          </p:cNvSpPr>
          <p:nvPr>
            <p:ph type="title" hasCustomPrompt="1"/>
          </p:nvPr>
        </p:nvSpPr>
        <p:spPr>
          <a:xfrm>
            <a:off x="1465502" y="492440"/>
            <a:ext cx="8868668" cy="310298"/>
          </a:xfrm>
        </p:spPr>
        <p:txBody>
          <a:bodyPr/>
          <a:lstStyle/>
          <a:p>
            <a:r>
              <a:rPr/>
              <a:t>Devenir des demandes de RPM en 2022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3" name="Espace réservé du contenu 3"/>
          <p:cNvSpPr>
            <a:spLocks noGrp="1"/>
          </p:cNvSpPr>
          <p:nvPr>
            <p:ph sz="quarter" idx="32" hasCustomPrompt="1"/>
          </p:nvPr>
        </p:nvSpPr>
        <p:spPr>
          <a:xfrm>
            <a:off x="10381673" y="242213"/>
            <a:ext cx="1413741" cy="358892"/>
          </a:xfrm>
        </p:spPr>
        <p:txBody>
          <a:bodyPr/>
          <a:lstStyle/>
          <a:p>
            <a:r>
              <a:rPr/>
              <a:t>02/11/2023</a:t>
            </a:r>
          </a:p>
        </p:txBody>
      </p:sp>
      <p:pic xmlns:a="http://schemas.openxmlformats.org/drawingml/2006/main" xmlns:r="http://schemas.openxmlformats.org/officeDocument/2006/relationships" xmlns:p="http://schemas.openxmlformats.org/presentationml/2006/main">
        <p:nvPicPr>
          <p:cNvPr id="4" name="" descr=""/>
          <p:cNvPicPr>
            <a:picLocks noGrp="1"/>
          </p:cNvPicPr>
          <p:nvPr>
            <p:ph/>
          </p:nvPr>
        </p:nvPicPr>
        <p:blipFill>
          <a:blip cstate="print" r:embed="rId2"/>
          <a:stretch>
            <a:fillRect/>
          </a:stretch>
        </p:blipFill>
        <p:spPr>
          <a:xfrm>
            <a:off x="274320" y="1005840"/>
            <a:ext cx="11887200" cy="3657600"/>
          </a:xfrm>
          <a:prstGeom prst="rect">
            <a:avLst/>
          </a:prstGeom>
        </p:spPr>
      </p:pic>
      <p:graphicFrame xmlns:a="http://schemas.openxmlformats.org/drawingml/2006/main" xmlns:r="http://schemas.openxmlformats.org/officeDocument/2006/relationships" xmlns:p="http://schemas.openxmlformats.org/presentationml/2006/main">
        <p:nvGraphicFramePr>
          <p:cNvPr id="5" name=""/>
          <p:cNvGraphicFramePr>
            <a:graphicFrameLocks noGrp="true"/>
          </p:cNvGraphicFramePr>
          <p:nvPr/>
        </p:nvGraphicFramePr>
        <p:xfrm rot="0">
          <a:off x="274320" y="5029200"/>
          <a:ext cx="8229600" cy="3657600"/>
        </p:xfrm>
        <a:graphic>
          <a:graphicData uri="http://schemas.openxmlformats.org/drawingml/2006/table">
            <a:tbl>
              <a:tblPr/>
              <a:tblGrid>
                <a:gridCol w="1567543"/>
                <a:gridCol w="1051560"/>
                <a:gridCol w="1567543"/>
                <a:gridCol w="1567543"/>
                <a:gridCol w="1567543"/>
                <a:gridCol w="1567543"/>
                <a:gridCol w="1567543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origine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issue 
 inconnue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Autre 
 issue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Annulée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Retour 
 domicile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Accouchement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cellule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15 (3.0%)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112 (22.1%)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134 (26.4%)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246 (48.5%)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507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reseau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(33.3%)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(33.3%)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(33.3%)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(0.2%)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15 (2.9%)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113 (22.2%)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134 (26.3%)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247 (48.4%)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510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xmlns:a="http://schemas.openxmlformats.org/drawingml/2006/main" xmlns:r="http://schemas.openxmlformats.org/officeDocument/2006/relationships" xmlns:p="http://schemas.openxmlformats.org/presentationml/2006/main">
        <p:nvSpPr>
          <p:cNvPr id="2" name="Titre 9"/>
          <p:cNvSpPr>
            <a:spLocks noGrp="1"/>
          </p:cNvSpPr>
          <p:nvPr>
            <p:ph type="title" hasCustomPrompt="1"/>
          </p:nvPr>
        </p:nvSpPr>
        <p:spPr>
          <a:xfrm>
            <a:off x="1465502" y="492440"/>
            <a:ext cx="8868668" cy="310298"/>
          </a:xfrm>
        </p:spPr>
        <p:txBody>
          <a:bodyPr/>
          <a:lstStyle/>
          <a:p>
            <a:r>
              <a:rPr/>
              <a:t>TIU par type d'établissement demandeur en 2022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3" name="Espace réservé du contenu 3"/>
          <p:cNvSpPr>
            <a:spLocks noGrp="1"/>
          </p:cNvSpPr>
          <p:nvPr>
            <p:ph sz="quarter" idx="32" hasCustomPrompt="1"/>
          </p:nvPr>
        </p:nvSpPr>
        <p:spPr>
          <a:xfrm>
            <a:off x="10381673" y="242213"/>
            <a:ext cx="1413741" cy="358892"/>
          </a:xfrm>
        </p:spPr>
        <p:txBody>
          <a:bodyPr/>
          <a:lstStyle/>
          <a:p>
            <a:r>
              <a:rPr/>
              <a:t>02/11/2023</a:t>
            </a:r>
          </a:p>
        </p:txBody>
      </p:sp>
      <p:pic xmlns:a="http://schemas.openxmlformats.org/drawingml/2006/main" xmlns:r="http://schemas.openxmlformats.org/officeDocument/2006/relationships" xmlns:p="http://schemas.openxmlformats.org/presentationml/2006/main">
        <p:nvPicPr>
          <p:cNvPr id="4" name="" descr=""/>
          <p:cNvPicPr>
            <a:picLocks noGrp="1"/>
          </p:cNvPicPr>
          <p:nvPr>
            <p:ph/>
          </p:nvPr>
        </p:nvPicPr>
        <p:blipFill>
          <a:blip cstate="print" r:embed="rId2"/>
          <a:stretch>
            <a:fillRect/>
          </a:stretch>
        </p:blipFill>
        <p:spPr>
          <a:xfrm>
            <a:off x="274320" y="1005840"/>
            <a:ext cx="11887200" cy="3657600"/>
          </a:xfrm>
          <a:prstGeom prst="rect">
            <a:avLst/>
          </a:prstGeom>
        </p:spPr>
      </p:pic>
      <p:graphicFrame xmlns:a="http://schemas.openxmlformats.org/drawingml/2006/main" xmlns:r="http://schemas.openxmlformats.org/officeDocument/2006/relationships" xmlns:p="http://schemas.openxmlformats.org/presentationml/2006/main">
        <p:nvGraphicFramePr>
          <p:cNvPr id="5" name=""/>
          <p:cNvGraphicFramePr>
            <a:graphicFrameLocks noGrp="true"/>
          </p:cNvGraphicFramePr>
          <p:nvPr/>
        </p:nvGraphicFramePr>
        <p:xfrm rot="0">
          <a:off x="274320" y="5029200"/>
          <a:ext cx="8229600" cy="3657600"/>
        </p:xfrm>
        <a:graphic>
          <a:graphicData uri="http://schemas.openxmlformats.org/drawingml/2006/table">
            <a:tbl>
              <a:tblPr/>
              <a:tblGrid>
                <a:gridCol w="1371600"/>
                <a:gridCol w="1051560"/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origine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I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IIA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IIB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III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Urgence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Inconnu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cellule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347 (15.8%)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649 (29.6%)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988 (45.0%)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206 (9.4%)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 (0.1%)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 (0.1%)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2195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reseau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5 (9.3%)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5 (9.3%)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42 (77.8%)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 (3.7%)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54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352 (15.7%)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654 (29.1%)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1030 (45.8%)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208 (9.2%)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 (0.1%)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 (0.1%)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2249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xmlns:a="http://schemas.openxmlformats.org/drawingml/2006/main" xmlns:r="http://schemas.openxmlformats.org/officeDocument/2006/relationships" xmlns:p="http://schemas.openxmlformats.org/presentationml/2006/main">
        <p:nvSpPr>
          <p:cNvPr id="2" name="Titre 9"/>
          <p:cNvSpPr>
            <a:spLocks noGrp="1"/>
          </p:cNvSpPr>
          <p:nvPr>
            <p:ph type="title" hasCustomPrompt="1"/>
          </p:nvPr>
        </p:nvSpPr>
        <p:spPr>
          <a:xfrm>
            <a:off x="1465502" y="492440"/>
            <a:ext cx="8868668" cy="310298"/>
          </a:xfrm>
        </p:spPr>
        <p:txBody>
          <a:bodyPr/>
          <a:lstStyle/>
          <a:p>
            <a:r>
              <a:rPr/>
              <a:t>L'établissement a-t-il appelé le réseau avant la cellule?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3" name="Espace réservé du contenu 3"/>
          <p:cNvSpPr>
            <a:spLocks noGrp="1"/>
          </p:cNvSpPr>
          <p:nvPr>
            <p:ph sz="quarter" idx="32" hasCustomPrompt="1"/>
          </p:nvPr>
        </p:nvSpPr>
        <p:spPr>
          <a:xfrm>
            <a:off x="10381673" y="242213"/>
            <a:ext cx="1413741" cy="358892"/>
          </a:xfrm>
        </p:spPr>
        <p:txBody>
          <a:bodyPr/>
          <a:lstStyle/>
          <a:p>
            <a:r>
              <a:rPr/>
              <a:t>02/11/2023</a:t>
            </a:r>
          </a:p>
        </p:txBody>
      </p:sp>
      <p:pic xmlns:a="http://schemas.openxmlformats.org/drawingml/2006/main" xmlns:r="http://schemas.openxmlformats.org/officeDocument/2006/relationships" xmlns:p="http://schemas.openxmlformats.org/presentationml/2006/main">
        <p:nvPicPr>
          <p:cNvPr id="4" name="" descr=""/>
          <p:cNvPicPr>
            <a:picLocks noGrp="1"/>
          </p:cNvPicPr>
          <p:nvPr>
            <p:ph/>
          </p:nvPr>
        </p:nvPicPr>
        <p:blipFill>
          <a:blip cstate="print" r:embed="rId2"/>
          <a:stretch>
            <a:fillRect/>
          </a:stretch>
        </p:blipFill>
        <p:spPr>
          <a:xfrm>
            <a:off x="274320" y="1005840"/>
            <a:ext cx="11887200" cy="3657600"/>
          </a:xfrm>
          <a:prstGeom prst="rect">
            <a:avLst/>
          </a:prstGeom>
        </p:spPr>
      </p:pic>
      <p:graphicFrame xmlns:a="http://schemas.openxmlformats.org/drawingml/2006/main" xmlns:r="http://schemas.openxmlformats.org/officeDocument/2006/relationships" xmlns:p="http://schemas.openxmlformats.org/presentationml/2006/main">
        <p:nvGraphicFramePr>
          <p:cNvPr id="5" name=""/>
          <p:cNvGraphicFramePr>
            <a:graphicFrameLocks noGrp="true"/>
          </p:cNvGraphicFramePr>
          <p:nvPr/>
        </p:nvGraphicFramePr>
        <p:xfrm rot="0">
          <a:off x="274320" y="5029200"/>
          <a:ext cx="8229600" cy="3657600"/>
        </p:xfrm>
        <a:graphic>
          <a:graphicData uri="http://schemas.openxmlformats.org/drawingml/2006/table">
            <a:tbl>
              <a:tblPr/>
              <a:tblGrid>
                <a:gridCol w="1371600"/>
                <a:gridCol w="1051560"/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Appel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I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IIA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IIB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III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Urgence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Inconnu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Oui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80 (16.1%)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129 (25.9%)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243 (48.8%)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41 (8.2%)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 (0.6%)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 (0.4%)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498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Non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267 (15.7%)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519 (30.6%)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745 (43.9%)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165 (9.7%)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1696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Inconnu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(100.0%)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347 (15.8%)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649 (29.6%)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988 (45.0%)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206 (9.4%)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 (0.1%)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 (0.1%)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2195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xmlns:a="http://schemas.openxmlformats.org/drawingml/2006/main" xmlns:r="http://schemas.openxmlformats.org/officeDocument/2006/relationships" xmlns:p="http://schemas.openxmlformats.org/presentationml/2006/main">
        <p:nvSpPr>
          <p:cNvPr id="2" name="Titre 9"/>
          <p:cNvSpPr>
            <a:spLocks noGrp="1"/>
          </p:cNvSpPr>
          <p:nvPr>
            <p:ph type="title" hasCustomPrompt="1"/>
          </p:nvPr>
        </p:nvSpPr>
        <p:spPr>
          <a:xfrm>
            <a:off x="1465502" y="492440"/>
            <a:ext cx="8868668" cy="310298"/>
          </a:xfrm>
        </p:spPr>
        <p:txBody>
          <a:bodyPr/>
          <a:lstStyle/>
          <a:p>
            <a:r>
              <a:rPr/>
              <a:t>Nombre de demandes de TIU par réseau en 2022 (Total des transferts)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3" name="Espace réservé du contenu 3"/>
          <p:cNvSpPr>
            <a:spLocks noGrp="1"/>
          </p:cNvSpPr>
          <p:nvPr>
            <p:ph sz="quarter" idx="32" hasCustomPrompt="1"/>
          </p:nvPr>
        </p:nvSpPr>
        <p:spPr>
          <a:xfrm>
            <a:off x="10381673" y="242213"/>
            <a:ext cx="1413741" cy="358892"/>
          </a:xfrm>
        </p:spPr>
        <p:txBody>
          <a:bodyPr/>
          <a:lstStyle/>
          <a:p>
            <a:r>
              <a:rPr/>
              <a:t>02/11/2023</a:t>
            </a:r>
          </a:p>
        </p:txBody>
      </p:sp>
      <p:pic xmlns:a="http://schemas.openxmlformats.org/drawingml/2006/main" xmlns:r="http://schemas.openxmlformats.org/officeDocument/2006/relationships" xmlns:p="http://schemas.openxmlformats.org/presentationml/2006/main">
        <p:nvPicPr>
          <p:cNvPr id="4" name="" descr=""/>
          <p:cNvPicPr>
            <a:picLocks noGrp="1"/>
          </p:cNvPicPr>
          <p:nvPr>
            <p:ph/>
          </p:nvPr>
        </p:nvPicPr>
        <p:blipFill>
          <a:blip cstate="print" r:embed="rId2"/>
          <a:stretch>
            <a:fillRect/>
          </a:stretch>
        </p:blipFill>
        <p:spPr>
          <a:xfrm>
            <a:off x="274320" y="1005840"/>
            <a:ext cx="11887200" cy="2743200"/>
          </a:xfrm>
          <a:prstGeom prst="rect">
            <a:avLst/>
          </a:prstGeom>
        </p:spPr>
      </p:pic>
      <p:graphicFrame xmlns:a="http://schemas.openxmlformats.org/drawingml/2006/main" xmlns:r="http://schemas.openxmlformats.org/officeDocument/2006/relationships" xmlns:p="http://schemas.openxmlformats.org/presentationml/2006/main">
        <p:nvGraphicFramePr>
          <p:cNvPr id="5" name=""/>
          <p:cNvGraphicFramePr>
            <a:graphicFrameLocks noGrp="true"/>
          </p:cNvGraphicFramePr>
          <p:nvPr/>
        </p:nvGraphicFramePr>
        <p:xfrm rot="0">
          <a:off x="274320" y="3840480"/>
          <a:ext cx="8229600" cy="3657600"/>
        </p:xfrm>
        <a:graphic>
          <a:graphicData uri="http://schemas.openxmlformats.org/drawingml/2006/table">
            <a:tbl>
              <a:tblPr/>
              <a:tblGrid>
                <a:gridCol w="783771"/>
                <a:gridCol w="1051560"/>
                <a:gridCol w="783771"/>
                <a:gridCol w="783771"/>
                <a:gridCol w="783771"/>
                <a:gridCol w="783771"/>
                <a:gridCol w="783771"/>
                <a:gridCol w="783771"/>
                <a:gridCol w="783771"/>
                <a:gridCol w="783771"/>
                <a:gridCol w="783771"/>
                <a:gridCol w="783771"/>
                <a:gridCol w="783771"/>
                <a:gridCol w="783771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Reseau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janvier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février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mars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avril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mai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juin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juillet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août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septembre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octobre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novembre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décembre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RSPP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39 (8.4%)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29 (6.3%)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34 (7.4%)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29 (6.3%)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34 (7.4%)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39 (8.4%)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46 (10.0%)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29 (6.3%)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47 (10.2%)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49 (10.6%)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41 (8.9%)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46 (10.0%)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462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IFSUD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17 (5.8%)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26 (8.9%)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27 (9.3%)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16 (5.5%)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25 (8.6%)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25 (8.6%)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24 (8.2%)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25 (8.6%)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23 (7.9%)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26 (8.9%)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26 (8.9%)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31 (10.7%)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291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RP92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19 (6.5%)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20 (6.8%)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28 (9.6%)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20 (6.8%)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27 (9.2%)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22 (7.5%)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24 (8.2%)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32 (11.0%)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27 (9.2%)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27 (9.2%)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28 (9.6%)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18 (6.2%)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292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NEF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34 (7.8%)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24 (5.5%)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31 (7.1%)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38 (8.8%)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31 (7.1%)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28 (6.5%)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37 (8.5%)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43 (9.9%)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40 (9.2%)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33 (7.6%)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52 (12.0%)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43 (9.9%)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434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RPVM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30 (12.1%)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15 (6.0%)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33 (13.3%)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14 (5.6%)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21 (8.5%)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20 (8.1%)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23 (9.3%)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19 (7.7%)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19 (7.7%)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18 (7.3%)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17 (6.9%)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19 (7.7%)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248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RPVO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17 (5.6%)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13 (4.3%)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15 (5.0%)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18 (6.0%)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27 (9.0%)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46 (15.3%)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28 (9.3%)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26 (8.6%)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20 (6.6%)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26 (8.6%)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29 (9.6%)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36 (12.0%)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301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MYPA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5 (2.9%)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9 (5.2%)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8 (4.6%)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14 (8.1%)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22 (12.7%)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17 (9.8%)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13 (7.5%)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21 (12.1%)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14 (8.1%)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16 (9.2%)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18 (10.4%)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16 (9.2%)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173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Hors IDF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 (8.7%)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(2.2%)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 (6.5%)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(2.2%)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7 (15.2%)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9 (19.6%)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 (8.7%)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(2.2%)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 (8.7%)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 (4.3%)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9 (19.6%)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(2.2%)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46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Inconnu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(50.0%)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(50.0%)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165 (7.3%)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137 (6.1%)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179 (8.0%)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150 (6.7%)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194 (8.6%)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206 (9.2%)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200 (8.9%)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196 (8.7%)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194 (8.6%)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197 (8.8%)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220 (9.8%)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211 (9.4%)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2249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xmlns:a="http://schemas.openxmlformats.org/drawingml/2006/main" xmlns:r="http://schemas.openxmlformats.org/officeDocument/2006/relationships" xmlns:p="http://schemas.openxmlformats.org/presentationml/2006/main">
        <p:nvSpPr>
          <p:cNvPr id="2" name="Titre 9"/>
          <p:cNvSpPr>
            <a:spLocks noGrp="1"/>
          </p:cNvSpPr>
          <p:nvPr>
            <p:ph type="title" hasCustomPrompt="1"/>
          </p:nvPr>
        </p:nvSpPr>
        <p:spPr>
          <a:xfrm>
            <a:off x="1465502" y="492440"/>
            <a:ext cx="8868668" cy="310298"/>
          </a:xfrm>
        </p:spPr>
        <p:txBody>
          <a:bodyPr/>
          <a:lstStyle/>
          <a:p>
            <a:r>
              <a:rPr/>
              <a:t>Nombre de demandes de TIU par réseau en 2022 (Transferts cellule)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3" name="Espace réservé du contenu 3"/>
          <p:cNvSpPr>
            <a:spLocks noGrp="1"/>
          </p:cNvSpPr>
          <p:nvPr>
            <p:ph sz="quarter" idx="32" hasCustomPrompt="1"/>
          </p:nvPr>
        </p:nvSpPr>
        <p:spPr>
          <a:xfrm>
            <a:off x="10381673" y="242213"/>
            <a:ext cx="1413741" cy="358892"/>
          </a:xfrm>
        </p:spPr>
        <p:txBody>
          <a:bodyPr/>
          <a:lstStyle/>
          <a:p>
            <a:r>
              <a:rPr/>
              <a:t>02/11/2023</a:t>
            </a:r>
          </a:p>
        </p:txBody>
      </p:sp>
      <p:pic xmlns:a="http://schemas.openxmlformats.org/drawingml/2006/main" xmlns:r="http://schemas.openxmlformats.org/officeDocument/2006/relationships" xmlns:p="http://schemas.openxmlformats.org/presentationml/2006/main">
        <p:nvPicPr>
          <p:cNvPr id="4" name="" descr=""/>
          <p:cNvPicPr>
            <a:picLocks noGrp="1"/>
          </p:cNvPicPr>
          <p:nvPr>
            <p:ph/>
          </p:nvPr>
        </p:nvPicPr>
        <p:blipFill>
          <a:blip cstate="print" r:embed="rId2"/>
          <a:stretch>
            <a:fillRect/>
          </a:stretch>
        </p:blipFill>
        <p:spPr>
          <a:xfrm>
            <a:off x="274320" y="1005840"/>
            <a:ext cx="11887200" cy="2743200"/>
          </a:xfrm>
          <a:prstGeom prst="rect">
            <a:avLst/>
          </a:prstGeom>
        </p:spPr>
      </p:pic>
      <p:graphicFrame xmlns:a="http://schemas.openxmlformats.org/drawingml/2006/main" xmlns:r="http://schemas.openxmlformats.org/officeDocument/2006/relationships" xmlns:p="http://schemas.openxmlformats.org/presentationml/2006/main">
        <p:nvGraphicFramePr>
          <p:cNvPr id="5" name=""/>
          <p:cNvGraphicFramePr>
            <a:graphicFrameLocks noGrp="true"/>
          </p:cNvGraphicFramePr>
          <p:nvPr/>
        </p:nvGraphicFramePr>
        <p:xfrm rot="0">
          <a:off x="274320" y="3840480"/>
          <a:ext cx="8229600" cy="3657600"/>
        </p:xfrm>
        <a:graphic>
          <a:graphicData uri="http://schemas.openxmlformats.org/drawingml/2006/table">
            <a:tbl>
              <a:tblPr/>
              <a:tblGrid>
                <a:gridCol w="783771"/>
                <a:gridCol w="1051560"/>
                <a:gridCol w="783771"/>
                <a:gridCol w="783771"/>
                <a:gridCol w="783771"/>
                <a:gridCol w="783771"/>
                <a:gridCol w="783771"/>
                <a:gridCol w="783771"/>
                <a:gridCol w="783771"/>
                <a:gridCol w="783771"/>
                <a:gridCol w="783771"/>
                <a:gridCol w="783771"/>
                <a:gridCol w="783771"/>
                <a:gridCol w="783771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Variable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janvier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février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mars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avril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mai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juin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juillet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août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septembre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octobre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novembre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décembre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RSPP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39 (8.5%)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27 (5.9%)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33 (7.2%)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29 (6.3%)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34 (7.4%)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39 (8.5%)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46 (10.0%)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29 (6.3%)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47 (10.3%)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49 (10.7%)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40 (8.7%)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46 (10.0%)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458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IFSUD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17 (5.9%)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25 (8.7%)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26 (9.1%)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16 (5.6%)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25 (8.7%)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25 (8.7%)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24 (8.4%)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25 (8.7%)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23 (8.0%)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24 (8.4%)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26 (9.1%)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31 (10.8%)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287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RP92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19 (6.5%)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20 (6.8%)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28 (9.6%)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20 (6.8%)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27 (9.2%)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22 (7.5%)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24 (8.2%)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32 (11.0%)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27 (9.2%)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27 (9.2%)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28 (9.6%)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18 (6.2%)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292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NEF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33 (8.1%)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22 (5.4%)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30 (7.4%)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35 (8.6%)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28 (6.9%)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26 (6.4%)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36 (8.8%)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40 (9.8%)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38 (9.3%)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32 (7.8%)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46 (11.3%)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42 (10.3%)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408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RPVM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29 (11.7%)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15 (6.1%)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33 (13.4%)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14 (5.7%)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21 (8.5%)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20 (8.1%)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23 (9.3%)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19 (7.7%)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19 (7.7%)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18 (7.3%)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17 (6.9%)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19 (7.7%)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247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RPVO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17 (5.6%)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13 (4.3%)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15 (5.0%)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18 (6.0%)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27 (9.0%)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46 (15.3%)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28 (9.3%)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26 (8.6%)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20 (6.6%)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26 (8.6%)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29 (9.6%)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36 (12.0%)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301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MYPA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5 (3.2%)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 (2.6%)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8 (5.2%)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11 (7.1%)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18 (11.7%)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15 (9.7%)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12 (7.8%)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20 (13.0%)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14 (9.1%)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14 (9.1%)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18 (11.7%)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15 (9.7%)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154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Hors IDF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 (8.7%)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(2.2%)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 (6.5%)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(2.2%)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7 (15.2%)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9 (19.6%)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 (8.7%)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(2.2%)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 (8.7%)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 (4.3%)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9 (19.6%)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(2.2%)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46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Inconnu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(50.0%)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(50.0%)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163 (7.4%)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127 (5.8%)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176 (8.0%)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144 (6.6%)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187 (8.5%)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202 (9.2%)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198 (9.0%)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192 (8.7%)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192 (8.7%)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192 (8.7%)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213 (9.7%)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209 (9.5%)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2195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xmlns:a="http://schemas.openxmlformats.org/drawingml/2006/main" xmlns:r="http://schemas.openxmlformats.org/officeDocument/2006/relationships" xmlns:p="http://schemas.openxmlformats.org/presentationml/2006/main">
        <p:nvSpPr>
          <p:cNvPr id="2" name="Titre 9"/>
          <p:cNvSpPr>
            <a:spLocks noGrp="1"/>
          </p:cNvSpPr>
          <p:nvPr>
            <p:ph type="title" hasCustomPrompt="1"/>
          </p:nvPr>
        </p:nvSpPr>
        <p:spPr>
          <a:xfrm>
            <a:off x="1465502" y="492440"/>
            <a:ext cx="8868668" cy="310298"/>
          </a:xfrm>
        </p:spPr>
        <p:txBody>
          <a:bodyPr/>
          <a:lstStyle/>
          <a:p>
            <a:r>
              <a:rPr/>
              <a:t>Nombre de demandes de TIU par réseau en 2022 (Transferts réseaux)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3" name="Espace réservé du contenu 3"/>
          <p:cNvSpPr>
            <a:spLocks noGrp="1"/>
          </p:cNvSpPr>
          <p:nvPr>
            <p:ph sz="quarter" idx="32" hasCustomPrompt="1"/>
          </p:nvPr>
        </p:nvSpPr>
        <p:spPr>
          <a:xfrm>
            <a:off x="10381673" y="242213"/>
            <a:ext cx="1413741" cy="358892"/>
          </a:xfrm>
        </p:spPr>
        <p:txBody>
          <a:bodyPr/>
          <a:lstStyle/>
          <a:p>
            <a:r>
              <a:rPr/>
              <a:t>02/11/2023</a:t>
            </a:r>
          </a:p>
        </p:txBody>
      </p:sp>
      <p:pic xmlns:a="http://schemas.openxmlformats.org/drawingml/2006/main" xmlns:r="http://schemas.openxmlformats.org/officeDocument/2006/relationships" xmlns:p="http://schemas.openxmlformats.org/presentationml/2006/main">
        <p:nvPicPr>
          <p:cNvPr id="4" name="" descr=""/>
          <p:cNvPicPr>
            <a:picLocks noGrp="1"/>
          </p:cNvPicPr>
          <p:nvPr>
            <p:ph/>
          </p:nvPr>
        </p:nvPicPr>
        <p:blipFill>
          <a:blip cstate="print" r:embed="rId2"/>
          <a:stretch>
            <a:fillRect/>
          </a:stretch>
        </p:blipFill>
        <p:spPr>
          <a:xfrm>
            <a:off x="274320" y="1005840"/>
            <a:ext cx="11887200" cy="2743200"/>
          </a:xfrm>
          <a:prstGeom prst="rect">
            <a:avLst/>
          </a:prstGeom>
        </p:spPr>
      </p:pic>
      <p:graphicFrame xmlns:a="http://schemas.openxmlformats.org/drawingml/2006/main" xmlns:r="http://schemas.openxmlformats.org/officeDocument/2006/relationships" xmlns:p="http://schemas.openxmlformats.org/presentationml/2006/main">
        <p:nvGraphicFramePr>
          <p:cNvPr id="5" name=""/>
          <p:cNvGraphicFramePr>
            <a:graphicFrameLocks noGrp="true"/>
          </p:cNvGraphicFramePr>
          <p:nvPr/>
        </p:nvGraphicFramePr>
        <p:xfrm rot="0">
          <a:off x="274320" y="3840480"/>
          <a:ext cx="8229600" cy="3657600"/>
        </p:xfrm>
        <a:graphic>
          <a:graphicData uri="http://schemas.openxmlformats.org/drawingml/2006/table">
            <a:tbl>
              <a:tblPr/>
              <a:tblGrid>
                <a:gridCol w="783771"/>
                <a:gridCol w="1051560"/>
                <a:gridCol w="783771"/>
                <a:gridCol w="783771"/>
                <a:gridCol w="783771"/>
                <a:gridCol w="783771"/>
                <a:gridCol w="783771"/>
                <a:gridCol w="783771"/>
                <a:gridCol w="783771"/>
                <a:gridCol w="783771"/>
                <a:gridCol w="783771"/>
                <a:gridCol w="783771"/>
                <a:gridCol w="783771"/>
                <a:gridCol w="783771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Reseau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janvier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février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mars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avril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mai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juin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juillet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août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septembre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octobre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novembre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décembre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RSPP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 (50.0%)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(25.0%)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(25.0%)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IFSUD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(25.0%)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(25.0%)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 (50.0%)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RP92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NEF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(3.8%)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 (7.7%)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(3.8%)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 (11.5%)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 (11.5%)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 (7.7%)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(3.8%)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 (11.5%)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 (7.7%)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(3.8%)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6 (23.1%)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(3.8%)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26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RPVM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(100.0%)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RPVO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MYPA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5 (26.3%)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 (15.8%)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 (21.1%)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 (10.5%)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(5.3%)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(5.3%)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 (10.5%)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(5.3%)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19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Hors IDF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Inconnu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 (3.7%)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10 (18.5%)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 (5.6%)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6 (11.1%)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7 (13.0%)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 (7.4%)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 (3.7%)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 (7.4%)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 (3.7%)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5 (9.3%)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7 (13.0%)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 (3.7%)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54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xmlns:a="http://schemas.openxmlformats.org/drawingml/2006/main" xmlns:r="http://schemas.openxmlformats.org/officeDocument/2006/relationships" xmlns:p="http://schemas.openxmlformats.org/presentationml/2006/main">
        <p:nvSpPr>
          <p:cNvPr id="2" name="Titre 9"/>
          <p:cNvSpPr>
            <a:spLocks noGrp="1"/>
          </p:cNvSpPr>
          <p:nvPr>
            <p:ph type="title" hasCustomPrompt="1"/>
          </p:nvPr>
        </p:nvSpPr>
        <p:spPr>
          <a:xfrm>
            <a:off x="1465502" y="492440"/>
            <a:ext cx="8868668" cy="310298"/>
          </a:xfrm>
        </p:spPr>
        <p:txBody>
          <a:bodyPr/>
          <a:lstStyle/>
          <a:p>
            <a:r>
              <a:rPr/>
              <a:t>origine géographique des établissements demandeurs de TIU en 2022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3" name="Espace réservé du contenu 3"/>
          <p:cNvSpPr>
            <a:spLocks noGrp="1"/>
          </p:cNvSpPr>
          <p:nvPr>
            <p:ph sz="quarter" idx="32" hasCustomPrompt="1"/>
          </p:nvPr>
        </p:nvSpPr>
        <p:spPr>
          <a:xfrm>
            <a:off x="10381673" y="242213"/>
            <a:ext cx="1413741" cy="358892"/>
          </a:xfrm>
        </p:spPr>
        <p:txBody>
          <a:bodyPr/>
          <a:lstStyle/>
          <a:p>
            <a:r>
              <a:rPr/>
              <a:t>02/11/2023</a:t>
            </a:r>
          </a:p>
        </p:txBody>
      </p:sp>
      <p:pic xmlns:a="http://schemas.openxmlformats.org/drawingml/2006/main" xmlns:r="http://schemas.openxmlformats.org/officeDocument/2006/relationships" xmlns:p="http://schemas.openxmlformats.org/presentationml/2006/main">
        <p:nvPicPr>
          <p:cNvPr id="4" name="" descr=""/>
          <p:cNvPicPr>
            <a:picLocks noGrp="1"/>
          </p:cNvPicPr>
          <p:nvPr>
            <p:ph/>
          </p:nvPr>
        </p:nvPicPr>
        <p:blipFill>
          <a:blip cstate="print" r:embed="rId2"/>
          <a:stretch>
            <a:fillRect/>
          </a:stretch>
        </p:blipFill>
        <p:spPr>
          <a:xfrm>
            <a:off x="274320" y="1005840"/>
            <a:ext cx="11887200" cy="3657600"/>
          </a:xfrm>
          <a:prstGeom prst="rect">
            <a:avLst/>
          </a:prstGeom>
        </p:spPr>
      </p:pic>
      <p:graphicFrame xmlns:a="http://schemas.openxmlformats.org/drawingml/2006/main" xmlns:r="http://schemas.openxmlformats.org/officeDocument/2006/relationships" xmlns:p="http://schemas.openxmlformats.org/presentationml/2006/main">
        <p:nvGraphicFramePr>
          <p:cNvPr id="5" name=""/>
          <p:cNvGraphicFramePr>
            <a:graphicFrameLocks noGrp="true"/>
          </p:cNvGraphicFramePr>
          <p:nvPr/>
        </p:nvGraphicFramePr>
        <p:xfrm rot="0">
          <a:off x="274320" y="5029200"/>
          <a:ext cx="8229600" cy="3657600"/>
        </p:xfrm>
        <a:graphic>
          <a:graphicData uri="http://schemas.openxmlformats.org/drawingml/2006/table">
            <a:tbl>
              <a:tblPr/>
              <a:tblGrid>
                <a:gridCol w="914400"/>
                <a:gridCol w="105156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origine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Inconnu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Hors IDF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78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91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94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77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93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92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95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75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cellule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 (0.1%)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46 (2.1%)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154 (7.0%)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185 (8.4%)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247 (11.3%)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222 (10.1%)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290 (13.2%)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292 (13.3%)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299 (13.6%)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458 (20.9%)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2195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reseau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19 (35.2%)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(1.9%)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29 (53.7%)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(1.9%)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 (7.4%)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54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 (0.1%)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46 (2.0%)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173 (7.7%)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185 (8.2%)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248 (11.0%)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251 (11.2%)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291 (12.9%)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292 (13.0%)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299 (13.3%)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462 (20.5%)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2249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Theme Office">
  <a:themeElements>
    <a:clrScheme name="Personnalisé 20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24AE76"/>
      </a:accent2>
      <a:accent3>
        <a:srgbClr val="755DD9"/>
      </a:accent3>
      <a:accent4>
        <a:srgbClr val="FFDB01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blipFill dpi="0" rotWithShape="1">
          <a:blip xmlns:r="http://schemas.openxmlformats.org/officeDocument/2006/relationships" r:embed="rId1">
            <a:alphaModFix amt="8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FF1D833D88DB42A3954B38348112C0" ma:contentTypeVersion="5" ma:contentTypeDescription="Crée un document." ma:contentTypeScope="" ma:versionID="cbb389c6e3f0f0ae1abc06d89814985f">
  <xsd:schema xmlns:xsd="http://www.w3.org/2001/XMLSchema" xmlns:xs="http://www.w3.org/2001/XMLSchema" xmlns:p="http://schemas.microsoft.com/office/2006/metadata/properties" xmlns:ns2="66131f70-eef1-40a2-8438-5844918e2363" targetNamespace="http://schemas.microsoft.com/office/2006/metadata/properties" ma:root="true" ma:fieldsID="77bcba46d60f903f97860d1f88a25246" ns2:_="">
    <xsd:import namespace="66131f70-eef1-40a2-8438-5844918e23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131f70-eef1-40a2-8438-5844918e23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2EC7570-6500-40A6-8704-95223CF9CB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6131f70-eef1-40a2-8438-5844918e23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054E139-AEFD-4B79-A0FE-669367176D50}">
  <ds:schemaRefs>
    <ds:schemaRef ds:uri="http://purl.org/dc/terms/"/>
    <ds:schemaRef ds:uri="66131f70-eef1-40a2-8438-5844918e2363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5618152-1C7B-4E36-B813-6CBBE4583FD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43094</TotalTime>
  <Words>0</Words>
  <Application>Microsoft Office PowerPoint</Application>
  <PresentationFormat>Grand écran</PresentationFormat>
  <Paragraphs>0</Paragraphs>
  <Slides>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0</vt:i4>
      </vt:variant>
    </vt:vector>
  </HeadingPairs>
  <TitlesOfParts>
    <vt:vector size="7" baseType="lpstr">
      <vt:lpstr>Arial</vt:lpstr>
      <vt:lpstr>Blogger Sans</vt:lpstr>
      <vt:lpstr>Blogger Sans Light</vt:lpstr>
      <vt:lpstr>Calibri</vt:lpstr>
      <vt:lpstr>Century Gothic</vt:lpstr>
      <vt:lpstr>Wingdings 2</vt:lpstr>
      <vt:lpstr>Theme Office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mitype="http://purl.org/dc/dcmitype/" xmlns:dcterms="http://purl.org/dc/terms/" xmlns:xsi="http://www.w3.org/2001/XMLSchema-instance">
  <dc:title>Présentation PowerPoint</dc:title>
  <dc:creator>Fabrice GIRAUD</dc:creator>
  <cp:lastModifiedBy>admin.rstudio</cp:lastModifiedBy>
  <cp:revision>935</cp:revision>
  <cp:lastPrinted>2016-03-03T10:24:24Z</cp:lastPrinted>
  <dcterms:created xsi:type="dcterms:W3CDTF">2016-02-24T09:33:14Z</dcterms:created>
  <dcterms:modified xsi:type="dcterms:W3CDTF">2023-11-02T15:55:47Z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0x010100C9FF1D833D88DB42A3954B38348112C0</vt:lpwstr>
  </property>
</Properties>
</file>