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"/>
  </p:notesMasterIdLst>
  <p:handoutMasterIdLst>
    <p:handoutMasterId r:id="rId6"/>
  </p:handoutMasterIdLst>
  <p:sldIdLst xmlns:a="http://schemas.openxmlformats.org/drawingml/2006/main" xmlns:r="http://schemas.openxmlformats.org/officeDocument/2006/relationships" xmlns:p="http://schemas.openxmlformats.org/presentationml/2006/main"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VELON" initials="MV" lastIdx="12" clrIdx="0">
    <p:extLst>
      <p:ext uri="{19B8F6BF-5375-455C-9EA6-DF929625EA0E}">
        <p15:presenceInfo xmlns:p15="http://schemas.microsoft.com/office/powerpoint/2012/main" userId="S-1-5-21-2635319189-2584699302-2540952427-2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DDE"/>
    <a:srgbClr val="CAB3AD"/>
    <a:srgbClr val="D9DB59"/>
    <a:srgbClr val="179F98"/>
    <a:srgbClr val="326DB5"/>
    <a:srgbClr val="CB6CB5"/>
    <a:srgbClr val="94E0BB"/>
    <a:srgbClr val="FFFFFF"/>
    <a:srgbClr val="AA348A"/>
    <a:srgbClr val="078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5" autoAdjust="0"/>
    <p:restoredTop sz="93982" autoAdjust="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28" y="44"/>
      </p:cViewPr>
      <p:guideLst/>
    </p:cSldViewPr>
  </p:notesViewPr>
  <p:gridSpacing cx="72008" cy="72008"/>
</p:viewPr>
</file>

<file path=ppt/_rels/presentation.xml.rels><?xml version="1.0" encoding="UTF-8" standalone="yes"?>

<Relationships  xmlns="http://schemas.openxmlformats.org/package/2006/relationships">
<Relationship Id="rId8" Type="http://schemas.openxmlformats.org/officeDocument/2006/relationships/presProps" Target="presProps.xml"/>
<Relationship Id="rId3" Type="http://schemas.openxmlformats.org/officeDocument/2006/relationships/customXml" Target="../customXml/item3.xml"/>
<Relationship Id="rId7" Type="http://schemas.openxmlformats.org/officeDocument/2006/relationships/commentAuthors" Target="commentAuthors.xml"/>
<Relationship Id="rId2" Type="http://schemas.openxmlformats.org/officeDocument/2006/relationships/customXml" Target="../customXml/item2.xml"/>
<Relationship Id="rId1" Type="http://schemas.openxmlformats.org/officeDocument/2006/relationships/customXml" Target="../customXml/item1.xml"/>
<Relationship Id="rId6" Type="http://schemas.openxmlformats.org/officeDocument/2006/relationships/handoutMaster" Target="handoutMasters/handoutMaster1.xml"/>
<Relationship Id="rId11" Type="http://schemas.openxmlformats.org/officeDocument/2006/relationships/tableStyles" Target="tableStyles.xml"/>
<Relationship Id="rId5" Type="http://schemas.openxmlformats.org/officeDocument/2006/relationships/notesMaster" Target="notesMasters/notesMaster1.xml"/>
<Relationship Id="rId10" Type="http://schemas.openxmlformats.org/officeDocument/2006/relationships/theme" Target="theme/theme1.xml"/>
<Relationship Id="rId4" Type="http://schemas.openxmlformats.org/officeDocument/2006/relationships/slideMaster" Target="slideMasters/slideMaster1.xml"/>
<Relationship Id="rId9" Type="http://schemas.openxmlformats.org/officeDocument/2006/relationships/viewProps" Target="viewProps.xml"/>
<Relationship Id="rId12" Type="http://schemas.openxmlformats.org/officeDocument/2006/relationships/slide" Target="slides/slide1.xml"/>
<Relationship Id="rId13" Type="http://schemas.openxmlformats.org/officeDocument/2006/relationships/slide" Target="slides/slide2.xml"/>
<Relationship Id="rId14" Type="http://schemas.openxmlformats.org/officeDocument/2006/relationships/slide" Target="slides/slide3.xml"/>
<Relationship Id="rId15" Type="http://schemas.openxmlformats.org/officeDocument/2006/relationships/slide" Target="slides/slide4.xml"/>
<Relationship Id="rId16" Type="http://schemas.openxmlformats.org/officeDocument/2006/relationships/slide" Target="slides/slide5.xml"/>
<Relationship Id="rId17" Type="http://schemas.openxmlformats.org/officeDocument/2006/relationships/slide" Target="slides/slide6.xml"/>
<Relationship Id="rId18" Type="http://schemas.openxmlformats.org/officeDocument/2006/relationships/slide" Target="slides/slide7.xml"/>
<Relationship Id="rId19" Type="http://schemas.openxmlformats.org/officeDocument/2006/relationships/slide" Target="slides/slide8.xml"/>
<Relationship Id="rId20" Type="http://schemas.openxmlformats.org/officeDocument/2006/relationships/slide" Target="slides/slide9.xml"/>
<Relationship Id="rId21" Type="http://schemas.openxmlformats.org/officeDocument/2006/relationships/slide" Target="slides/slide10.xml"/>
<Relationship Id="rId22" Type="http://schemas.openxmlformats.org/officeDocument/2006/relationships/slide" Target="slides/slide11.xml"/>
<Relationship Id="rId23" Type="http://schemas.openxmlformats.org/officeDocument/2006/relationships/slide" Target="slides/slide12.xml"/>
<Relationship Id="rId24" Type="http://schemas.openxmlformats.org/officeDocument/2006/relationships/slide" Target="slides/slide13.xml"/>
<Relationship Id="rId25" Type="http://schemas.openxmlformats.org/officeDocument/2006/relationships/slide" Target="slides/slide14.xml"/>
<Relationship Id="rId26" Type="http://schemas.openxmlformats.org/officeDocument/2006/relationships/slide" Target="slides/slide15.xml"/>
<Relationship Id="rId27" Type="http://schemas.openxmlformats.org/officeDocument/2006/relationships/slide" Target="slides/slide16.xml"/>
<Relationship Id="rId28" Type="http://schemas.openxmlformats.org/officeDocument/2006/relationships/slide" Target="slides/slide17.xml"/>
<Relationship Id="rId29" Type="http://schemas.openxmlformats.org/officeDocument/2006/relationships/slide" Target="slides/slide18.xml"/>
<Relationship Id="rId30" Type="http://schemas.openxmlformats.org/officeDocument/2006/relationships/slide" Target="slides/slide19.xml"/>
<Relationship Id="rId31" Type="http://schemas.openxmlformats.org/officeDocument/2006/relationships/slide" Target="slides/slide20.xml"/>
<Relationship Id="rId32" Type="http://schemas.openxmlformats.org/officeDocument/2006/relationships/slide" Target="slides/slide21.xml"/>
<Relationship Id="rId33" Type="http://schemas.openxmlformats.org/officeDocument/2006/relationships/slide" Target="slides/slide22.xml"/>
<Relationship Id="rId34" Type="http://schemas.openxmlformats.org/officeDocument/2006/relationships/slide" Target="slides/slide23.xml"/>
<Relationship Id="rId35" Type="http://schemas.openxmlformats.org/officeDocument/2006/relationships/slide" Target="slides/slide24.xml"/>
<Relationship Id="rId36" Type="http://schemas.openxmlformats.org/officeDocument/2006/relationships/slide" Target="slides/slide25.xml"/>
<Relationship Id="rId37" Type="http://schemas.openxmlformats.org/officeDocument/2006/relationships/slide" Target="slides/slide26.xml"/>
<Relationship Id="rId38" Type="http://schemas.openxmlformats.org/officeDocument/2006/relationships/slide" Target="slides/slide27.xml"/>
<Relationship Id="rId39" Type="http://schemas.openxmlformats.org/officeDocument/2006/relationships/slide" Target="slides/slide28.xml"/>
<Relationship Id="rId40" Type="http://schemas.openxmlformats.org/officeDocument/2006/relationships/slide" Target="slides/slide29.xml"/>
<Relationship Id="rId41" Type="http://schemas.openxmlformats.org/officeDocument/2006/relationships/slide" Target="slides/slide30.xml"/>
<Relationship Id="rId42" Type="http://schemas.openxmlformats.org/officeDocument/2006/relationships/slide" Target="slides/slide31.xml"/>
<Relationship Id="rId43" Type="http://schemas.openxmlformats.org/officeDocument/2006/relationships/slide" Target="slides/slide32.xml"/>
<Relationship Id="rId44" Type="http://schemas.openxmlformats.org/officeDocument/2006/relationships/slide" Target="slides/slide33.xml"/>
</Relationships>
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123D2-797D-4DD8-A4F3-0DECABCCACD9}" type="datetimeFigureOut">
              <a:rPr lang="fr-FR" smtClean="0"/>
              <a:t>17/07/2023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4F434-D0EC-490B-BF54-40E488C2E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213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4310D-0C1C-47C6-820D-E27B79531CA6}" type="datetimeFigureOut">
              <a:rPr lang="fr-FR" smtClean="0"/>
              <a:t>17/07/2023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6848A-C744-4182-B15B-B604B0146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9782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"/>
            <a:ext cx="12192000" cy="6858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2" y="458113"/>
            <a:ext cx="3297940" cy="105339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3239869" y="6339254"/>
            <a:ext cx="71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358C"/>
                </a:solidFill>
                <a:latin typeface="Century Gothic" panose="020B0502020202020204" pitchFamily="34" charset="0"/>
              </a:rPr>
              <a:t>PARTENAIRE DIGITAL AU SERVICE DE LA SANTÉ DES FRANCILIENS</a:t>
            </a:r>
          </a:p>
        </p:txBody>
      </p:sp>
      <p:sp>
        <p:nvSpPr>
          <p:cNvPr id="6" name="Organigramme : Processus 5"/>
          <p:cNvSpPr/>
          <p:nvPr userDrawn="1"/>
        </p:nvSpPr>
        <p:spPr>
          <a:xfrm>
            <a:off x="0" y="6501060"/>
            <a:ext cx="3221288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 userDrawn="1"/>
        </p:nvSpPr>
        <p:spPr>
          <a:xfrm>
            <a:off x="10370430" y="6514957"/>
            <a:ext cx="1026402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0073" y="5675473"/>
            <a:ext cx="19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err="1" smtClean="0"/>
          </a:p>
          <a:p>
            <a:r>
              <a:rPr lang="fr-FR" dirty="0" smtClean="0">
                <a:latin typeface="Century Gothic" panose="020B0502020202020204" pitchFamily="34" charset="0"/>
              </a:rPr>
              <a:t>Lucas </a:t>
            </a:r>
            <a:r>
              <a:rPr lang="fr-FR" dirty="0" err="1" smtClean="0">
                <a:latin typeface="Century Gothic" panose="020B0502020202020204" pitchFamily="34" charset="0"/>
              </a:rPr>
              <a:t>Anzelin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765444" y="1846990"/>
            <a:ext cx="9689046" cy="14650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0" kern="1200" baseline="0" dirty="0" smtClean="0">
                <a:solidFill>
                  <a:srgbClr val="AA348A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</a:lstStyle>
          <a:p>
            <a:pPr algn="ctr"/>
            <a:r>
              <a:rPr lang="fr-FR" sz="32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Présentation des données de Transferts in utero</a:t>
            </a:r>
            <a: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 </a:t>
            </a:r>
            <a:b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</a:br>
            <a:r>
              <a:rPr lang="fr-FR" sz="32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source : HYGIE-</a:t>
            </a:r>
            <a:r>
              <a:rPr lang="fr-FR" sz="32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TIU</a:t>
            </a:r>
            <a:endParaRPr lang="fr-FR" sz="3200" b="1" kern="1200" dirty="0">
              <a:solidFill>
                <a:srgbClr val="AA348A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n-cs"/>
              </a:defRPr>
            </a:lvl1pPr>
          </a:lstStyle>
          <a:p>
            <a:r>
              <a:rPr lang="fr-FR" dirty="0" err="1" smtClean="0"/>
              <a:t>Sous_titre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23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13" y="1843968"/>
            <a:ext cx="5648518" cy="451068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1786909" y="2576102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Image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913" y="1865096"/>
            <a:ext cx="5648518" cy="451068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7645609" y="2597230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Rectangle 74"/>
          <p:cNvSpPr/>
          <p:nvPr userDrawn="1"/>
        </p:nvSpPr>
        <p:spPr>
          <a:xfrm>
            <a:off x="9869872" y="5330440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9856788" y="4728204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4000441" y="5314785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987357" y="4712549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TITRE_1</a:t>
            </a:r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804874" y="1344885"/>
            <a:ext cx="421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fr-FR" sz="1800" u="sng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Origines</a:t>
            </a:r>
            <a:r>
              <a:rPr lang="fr-FR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 des </a:t>
            </a:r>
            <a:r>
              <a:rPr lang="fr-FR" sz="1800" u="none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demandes de transfert</a:t>
            </a:r>
            <a:endParaRPr lang="fr-FR" sz="1800" baseline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  <a:p>
            <a:r>
              <a:rPr lang="fr-FR" sz="1400" b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4" name="Espace réservé du contenu 3"/>
          <p:cNvSpPr>
            <a:spLocks noGrp="1"/>
          </p:cNvSpPr>
          <p:nvPr userDrawn="1"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74" name="ZoneTexte 73"/>
          <p:cNvSpPr txBox="1"/>
          <p:nvPr userDrawn="1"/>
        </p:nvSpPr>
        <p:spPr>
          <a:xfrm>
            <a:off x="6790580" y="1323945"/>
            <a:ext cx="480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u="sng" dirty="0" smtClean="0">
                <a:latin typeface="Century Gothic" panose="020B0502020202020204" pitchFamily="34" charset="0"/>
              </a:rPr>
              <a:t>Destinations</a:t>
            </a:r>
            <a:r>
              <a:rPr lang="fr-FR" dirty="0" smtClean="0">
                <a:latin typeface="Century Gothic" panose="020B0502020202020204" pitchFamily="34" charset="0"/>
              </a:rPr>
              <a:t> des </a:t>
            </a:r>
            <a:r>
              <a:rPr lang="fr-FR" u="none" dirty="0" smtClean="0">
                <a:latin typeface="Century Gothic" panose="020B0502020202020204" pitchFamily="34" charset="0"/>
              </a:rPr>
              <a:t>transferts réalisés</a:t>
            </a:r>
            <a:endParaRPr lang="fr-FR" dirty="0" smtClean="0"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4877620" y="4799239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81" name="ZoneTexte 80"/>
          <p:cNvSpPr txBox="1"/>
          <p:nvPr userDrawn="1"/>
        </p:nvSpPr>
        <p:spPr>
          <a:xfrm>
            <a:off x="4877620" y="5426004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37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10052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7037690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62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66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7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77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80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sp>
        <p:nvSpPr>
          <p:cNvPr id="135" name="ZoneTexte 134"/>
          <p:cNvSpPr txBox="1"/>
          <p:nvPr userDrawn="1"/>
        </p:nvSpPr>
        <p:spPr>
          <a:xfrm>
            <a:off x="10728198" y="4798207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136" name="ZoneTexte 135"/>
          <p:cNvSpPr txBox="1"/>
          <p:nvPr userDrawn="1"/>
        </p:nvSpPr>
        <p:spPr>
          <a:xfrm>
            <a:off x="10728198" y="5424972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entury Gothic" panose="020B0502020202020204" pitchFamily="34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Century Gothic" panose="020B0502020202020204" pitchFamily="34" charset="0"/>
              <a:ea typeface="Blogger Sans" panose="02000506030000020004" pitchFamily="2" charset="0"/>
            </a:endParaRPr>
          </a:p>
        </p:txBody>
      </p:sp>
      <p:sp>
        <p:nvSpPr>
          <p:cNvPr id="137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139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141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143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145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147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14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151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153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2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62585361"/>
              </p:ext>
            </p:extLst>
          </p:nvPr>
        </p:nvGraphicFramePr>
        <p:xfrm>
          <a:off x="2815145" y="6532098"/>
          <a:ext cx="6349203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29">
                  <a:extLst>
                    <a:ext uri="{9D8B030D-6E8A-4147-A177-3AD203B41FA5}">
                      <a16:colId xmlns:a16="http://schemas.microsoft.com/office/drawing/2014/main" val="3539006957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22548140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755218089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286520618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3997399393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1257463491"/>
                    </a:ext>
                  </a:extLst>
                </a:gridCol>
                <a:gridCol w="907029">
                  <a:extLst>
                    <a:ext uri="{9D8B030D-6E8A-4147-A177-3AD203B41FA5}">
                      <a16:colId xmlns:a16="http://schemas.microsoft.com/office/drawing/2014/main" val="2817569263"/>
                    </a:ext>
                  </a:extLst>
                </a:gridCol>
              </a:tblGrid>
              <a:tr h="263028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326DB5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RSPP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Blogger Sans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B6CB5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179F98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RPVM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D9DB59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IFSUD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94E0BB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MYPA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AB3AD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RPVO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539DDE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Blogger Sans" panose="02000506030000020004" pitchFamily="2" charset="0"/>
                        </a:rPr>
                        <a:t>NEF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80459"/>
                  </a:ext>
                </a:extLst>
              </a:tr>
            </a:tbl>
          </a:graphicData>
        </a:graphic>
      </p:graphicFrame>
      <p:sp>
        <p:nvSpPr>
          <p:cNvPr id="85" name="Espace réservé du texte 9"/>
          <p:cNvSpPr>
            <a:spLocks noGrp="1"/>
          </p:cNvSpPr>
          <p:nvPr>
            <p:ph type="body" sz="quarter" idx="103" hasCustomPrompt="1"/>
          </p:nvPr>
        </p:nvSpPr>
        <p:spPr>
          <a:xfrm>
            <a:off x="4829870" y="1431169"/>
            <a:ext cx="1281345" cy="20610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87" name="Espace réservé du texte 9"/>
          <p:cNvSpPr>
            <a:spLocks noGrp="1"/>
          </p:cNvSpPr>
          <p:nvPr>
            <p:ph type="body" sz="quarter" idx="104" hasCustomPrompt="1"/>
          </p:nvPr>
        </p:nvSpPr>
        <p:spPr>
          <a:xfrm>
            <a:off x="11128164" y="1409970"/>
            <a:ext cx="1288864" cy="206007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64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_graph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TITRE_5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Century Gothic" panose="020B0502020202020204" pitchFamily="34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33"/>
          </p:nvPr>
        </p:nvSpPr>
        <p:spPr>
          <a:xfrm>
            <a:off x="876408" y="1113035"/>
            <a:ext cx="8330346" cy="2894189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4" name="Espace réservé du tableau 3"/>
          <p:cNvSpPr>
            <a:spLocks noGrp="1"/>
          </p:cNvSpPr>
          <p:nvPr>
            <p:ph type="tbl" sz="quarter" idx="34"/>
          </p:nvPr>
        </p:nvSpPr>
        <p:spPr>
          <a:xfrm>
            <a:off x="499091" y="4970351"/>
            <a:ext cx="10589452" cy="171226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41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1145864" y="6322926"/>
            <a:ext cx="1046136" cy="388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logger Sans Light" panose="02000506030000020004" pitchFamily="2" charset="0"/>
                <a:ea typeface="Blogger Sans Light" panose="0200050603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F20C0-9A36-4A77-8442-F0ADF1F6F5F4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140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6" r:id="rId2"/>
    <p:sldLayoutId id="21474837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logger Sans Light" panose="02000506030000020004" pitchFamily="2" charset="0"/>
          <a:ea typeface="Blogger Sans Light" panose="0200050603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1.xml"/>
</Relationships>

</file>

<file path=ppt/slides/_rels/slide1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8247551.png"/>
</Relationships>

</file>

<file path=ppt/slides/_rels/slide1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0edaca1.png"/>
</Relationships>

</file>

<file path=ppt/slides/_rels/slide1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52ea1062.png"/>
</Relationships>

</file>

<file path=ppt/slides/_rels/slide1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3608adfc.png"/>
</Relationships>

</file>

<file path=ppt/slides/_rels/slide1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d4b138c.png"/>
</Relationships>

</file>

<file path=ppt/slides/_rels/slide1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7587e1f.png"/>
</Relationships>

</file>

<file path=ppt/slides/_rels/slide1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072c399.png"/>
</Relationships>

</file>

<file path=ppt/slides/_rels/slide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36ee40c.png"/>
</Relationships>

</file>

<file path=ppt/slides/_rels/slide2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7578e98e.png"/>
</Relationships>

</file>

<file path=ppt/slides/_rels/slide2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7235cb26.png"/>
</Relationships>

</file>

<file path=ppt/slides/_rels/slide2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120f969.png"/>
</Relationships>

</file>

<file path=ppt/slides/_rels/slide2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d206dd2.png"/>
</Relationships>

</file>

<file path=ppt/slides/_rels/slide2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c076968.png"/>
</Relationships>

</file>

<file path=ppt/slides/_rels/slide2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33939c9.png"/>
</Relationships>

</file>

<file path=ppt/slides/_rels/slide2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c8af205.png"/>
</Relationships>

</file>

<file path=ppt/slides/_rels/slide2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7a0cdea5.png"/>
</Relationships>

</file>

<file path=ppt/slides/_rels/slide2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07c15d7.png"/>
</Relationships>

</file>

<file path=ppt/slides/_rels/slide2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7a568712.png"/>
</Relationships>

</file>

<file path=ppt/slides/_rels/slide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0af1ba1.png"/>
</Relationships>

</file>

<file path=ppt/slides/_rels/slide30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5eac2306.png"/>
</Relationships>

</file>

<file path=ppt/slides/_rels/slide31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2e94b13.png"/>
</Relationships>

</file>

<file path=ppt/slides/_rels/slide32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dbcce06.png"/>
</Relationships>

</file>

<file path=ppt/slides/_rels/slide33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1e9820e.png"/>
</Relationships>

</file>

<file path=ppt/slides/_rels/slide4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34bc2de6.png"/>
</Relationships>

</file>

<file path=ppt/slides/_rels/slide5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93039b6.png"/>
</Relationships>

</file>

<file path=ppt/slides/_rels/slide6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4828affa.png"/>
</Relationships>

</file>

<file path=ppt/slides/_rels/slide7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64859e2a.png"/>
</Relationships>

</file>

<file path=ppt/slides/_rels/slide8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2915ba66.png"/>
</Relationships>

</file>

<file path=ppt/slides/_rels/slide9.xml.rels><?xml version="1.0" encoding="UTF-8" standalone="yes"?>

<Relationships  xmlns="http://schemas.openxmlformats.org/package/2006/relationships">
<Relationship Id="rId1" Type="http://schemas.openxmlformats.org/officeDocument/2006/relationships/slideLayout" Target="../slideLayouts/slideLayout3.xml"/>
<Relationship Id="rId2" Type="http://schemas.openxmlformats.org/officeDocument/2006/relationships/image" Target="../media/file3d30d1745568f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</p:spPr>
        <p:txBody>
          <a:bodyPr/>
          <a:lstStyle/>
          <a:p>
            <a:r>
              <a:rPr/>
              <a:t>Jeudi 2 Novembre 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</p:spPr>
        <p:txBody>
          <a:bodyPr/>
          <a:lstStyle/>
          <a:p>
            <a:r>
              <a:rPr/>
              <a:t>Île de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receveur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139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296 (18.7%)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1149 (72.5%)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(16.3%)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60 (57.7%)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156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306 (18.1%)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1209 (71.6%)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Annulation des demandes de TIU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(4.6%)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 (11.4%)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57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 (13.1%)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73 (13.4%)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61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 (10.2%)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63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57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74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 (11.3%)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 (12.4%)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d'annulation des demandes de TIU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Conseil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Contre-indications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 
 avant 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Stabilisation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61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 (14.2%)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318 (58.6%)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 (8.6%)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63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 (14.1%)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318 (58.0%)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femmes ayant accouché avant transfert en 2021 (82 N.nés cellule et 0 N.nés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(31.2%)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(23.4%)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(31.2%)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(23.4%)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2021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275 (12.3%)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200 (8.9%)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329 (14.7%)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435 (19.4%)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230 (10.3%)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442 (19.8%)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288 (12.9%)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37 (1.7%)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1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120 (7.1%)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119 (7.0%)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277 (16.4%)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476 (28.2%)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199 (11.8%)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312 (18.5%)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127 (7.5%)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46 (2.7%)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13 (0.8%)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2021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271 (12.7%)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158 (7.4%)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329 (15.5%)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420 (19.7%)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230 (10.8%)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396 (18.6%)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286 (13.4%)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37 (1.7%)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1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117 (7.4%)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96 (6.1%)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271 (17.1%)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459 (29.0%)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191 (12.1%)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278 (17.5%)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127 (8.0%)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46 (2.9%)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2021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4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4 (3.7%)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5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42 (38.5%)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6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7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196534" y="3433601"/>
            <a:ext cx="770049" cy="216404"/>
          </a:xfrm>
        </p:spPr>
        <p:txBody>
          <a:bodyPr/>
          <a:lstStyle/>
          <a:p>
            <a:r>
              <a:rPr/>
              <a:t>15 (13.8%)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8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9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46 (42.2%)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 (1.8%)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1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4326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2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0" y="5469412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3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645609" y="2284169"/>
            <a:ext cx="770049" cy="216404"/>
          </a:xfrm>
        </p:spPr>
        <p:txBody>
          <a:bodyPr/>
          <a:lstStyle/>
          <a:p>
            <a:r>
              <a:rPr/>
              <a:t>3 (2.9%)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4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652665" y="3050619"/>
            <a:ext cx="770049" cy="216404"/>
          </a:xfrm>
        </p:spPr>
        <p:txBody>
          <a:bodyPr/>
          <a:lstStyle/>
          <a:p>
            <a:r>
              <a:rPr/>
              <a:t>23 (22.1%)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5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6 (5.8%)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6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59863" y="3451919"/>
            <a:ext cx="770049" cy="216404"/>
          </a:xfrm>
        </p:spPr>
        <p:txBody>
          <a:bodyPr/>
          <a:lstStyle/>
          <a:p>
            <a:r>
              <a:rPr/>
              <a:t>17 (16.3%)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7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687956" y="3921930"/>
            <a:ext cx="770049" cy="216404"/>
          </a:xfrm>
        </p:spPr>
        <p:txBody>
          <a:bodyPr/>
          <a:lstStyle/>
          <a:p>
            <a:r>
              <a:rPr/>
              <a:t>8 (7.7%)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8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10066970" y="3153447"/>
            <a:ext cx="770049" cy="216404"/>
          </a:xfrm>
        </p:spPr>
        <p:txBody>
          <a:bodyPr/>
          <a:lstStyle/>
          <a:p>
            <a:r>
              <a:rPr/>
              <a:t>34 (32.7%)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1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0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53058" y="4864991"/>
            <a:ext cx="770049" cy="216404"/>
          </a:xfrm>
        </p:spPr>
        <p:txBody>
          <a:bodyPr/>
          <a:lstStyle/>
          <a:p>
            <a:r>
              <a:rPr/>
              <a:t>0 (0.0%)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21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6241" y="5469113"/>
            <a:ext cx="770049" cy="216404"/>
          </a:xfrm>
        </p:spPr>
        <p:txBody>
          <a:bodyPr/>
          <a:lstStyle/>
          <a:p>
            <a:r>
              <a:rPr/>
              <a:t>13 (12.5%)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 transfert principal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115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237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261 (12.3%)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441 (20.7%)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879 (41.3%)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(21.1%)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(27.5%)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117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196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246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276 (12.3%)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456 (20.4%)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909 (40.6%)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2021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187 (20.6%)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717 (78.9%)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417 (91.4%)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232 (94.3%)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(16.8%)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160 (81.6%)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114 (97.4%)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259 (93.8%)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(91.7%)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291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1924 (86.0%)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2021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triple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184 (20.9%)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692 (78.7%)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879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404 (91.6%)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224 (94.5%)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(17.0%)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159 (82.0%)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(97.4%)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245 (93.9%)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284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1837 (86.3%)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102 (4.8%)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149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180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168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197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203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200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222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210 (9.9%)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208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118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157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191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175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209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213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208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232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218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Type de grossesse par motif de transfert en 2021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182880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2194560"/>
                <a:gridCol w="1051560"/>
                <a:gridCol w="2194560"/>
                <a:gridCol w="2194560"/>
                <a:gridCol w="219456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Motif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gémellaire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Grossesse unique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(86.7%)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(88.9%)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(93.3%)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(91.7%)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87 (79.8%)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des transferts réalisés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135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641 (40.4%)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762 (48.1%)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70 (67.3%)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(17.3%)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205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656 (38.8%)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780 (46.2%)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2021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58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150 (22.9%)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220 (33.5%)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124 (18.9%)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97 (12.4%)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105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449 (57.6%)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(10.2%)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 (38.5%)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 (5.5%)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134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185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199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381 (22.6%)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664 (39.3%)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1689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2021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1219200"/>
                <a:gridCol w="1051560"/>
                <a:gridCol w="1219200"/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57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146 (22.8%)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217 (33.9%)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122 (19.0%)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69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 (13.6%)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438 (57.5%)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762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(15.0%)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(11.9%)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(23.0%)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 (45.9%)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132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170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190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366 (23.1%)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634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Issue de transfert réalisé selon le motif de TIU en 2021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(27.8%)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(61.1%)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maternité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Retransfert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(12.9%)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(24.3%)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(24.3%)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(20.2%)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(28.8%)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Délai d'accouchement des TIU réalisés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097280"/>
                <a:gridCol w="105156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  <a:gridCol w="109728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jour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jour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3-5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6-10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11-20 jours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jours et 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153 (23.9%)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54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60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81 (12.6%)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85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(7.2%)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98 (15.3%)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 (24.1%)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60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82 (12.5%)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86 (13.1%)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102 (15.5%)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demandes de transfert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84 (3.9%)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233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307 (14.4%)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379 (17.8%)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493 (23.2%)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392 (18.4%)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196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 (2.0%)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(22.9%)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(11.9%)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 (4.2%)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241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314 (14.0%)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393 (17.6%)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505 (22.6%)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404 (18.1%)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205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 (3.0%)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 2021 - terme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97527"/>
                <a:gridCol w="1051560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  <a:gridCol w="997527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Moins de 24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24/25+6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26/27+6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28/29+6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30/31+6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32/33+6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34/35+6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Plus de 36 SA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85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 (10.6%)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97 (15.1%)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(22.9%)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114 (17.8%)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82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86 (13.1%)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70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98 (14.9%)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147 (22.4%)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116 (17.7%)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87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2021 - motif de transfert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Pré-éclampsie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RCIU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Métrorragies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 
 mère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Manque place
 enfant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122 (19.0%)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217 (33.9%)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146 (22.8%)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57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641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(26.7%)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124 (18.9%)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220 (33.5%)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150 (22.9%)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58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propositions de transfert refusées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des demandes de TIU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2743200"/>
                <a:gridCol w="1051560"/>
                <a:gridCol w="2743200"/>
                <a:gridCol w="27432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1661 (78.1%)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467 (21.9%)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1661 (74.3%)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576 (25.7%)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des propositions de transfert refusées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d'établissements contactés par demande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828800"/>
                <a:gridCol w="1051560"/>
                <a:gridCol w="1828800"/>
                <a:gridCol w="1828800"/>
                <a:gridCol w="1828800"/>
                <a:gridCol w="18288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et +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680 (32.0%)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398 (18.7%)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274 (12.9%)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776 (36.5%)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102 (93.6%)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782 (35.0%)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402 (18.0%)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274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779 (34.8%)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MAP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 
 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 
 inconnue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122 (13.9%)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245 (27.9%)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438 (49.8%)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879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(56.7%)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(36.7%)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79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124 (13.6%)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245 (27.0%)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449 (49.4%)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Devenir des demandes de RPM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567543"/>
                <a:gridCol w="1051560"/>
                <a:gridCol w="1567543"/>
                <a:gridCol w="1567543"/>
                <a:gridCol w="1567543"/>
                <a:gridCol w="1567543"/>
                <a:gridCol w="156754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Autre 
 issue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issue 
 inconnue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Annulée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Retour 
 domicile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Accouchement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(3.2%)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 (17.0%)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 (23.6%)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217 (49.2%)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(66.7%)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 (16.4%)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105 (23.0%)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220 (48.2%)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demandeur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362 (17.0%)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685 (32.2%)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847 (39.8%)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232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(19.3%)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81 (74.3%)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383 (17.1%)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688 (30.8%)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928 (41.5%)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236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L'établissement a-t-il appelé le réseau avant la cellule?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1371600"/>
                <a:gridCol w="1051560"/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Appel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IIB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III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Urgence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Oui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112 (19.9%)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163 (28.9%)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221 (39.2%)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 (12.1%)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250 (16.0%)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522 (33.4%)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626 (40.0%)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164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1564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362 (17.0%)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685 (32.2%)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847 (39.8%)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232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2021 (Total des transferts)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48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 (10.6%)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34 (11.8%)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(6.2%)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(10.6%)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(11.6%)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68 (15.4%)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 (10.2%)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442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(5.8%)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(6.9%)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(10.2%)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(8.4%)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(11.3%)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(10.5%)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(7.5%)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(9.0%)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118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157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191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175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209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213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208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232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218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2021 (Transferts cellule)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Variable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(4.5%)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47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(8.3%)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52 (12.4%)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40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 (10.7%)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33 (11.5%)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 (6.3%)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286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(4.0%)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(11.2%)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35 (10.6%)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(11.6%)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 (8.8%)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 (9.7%)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(5.3%)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(7.8%)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 (6.6%)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(7.6%)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(6.8%)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36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62 (15.7%)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41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38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 (9.6%)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 (3.3%)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13 (4.8%)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 (7.7%)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31 (11.4%)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 (10.0%)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30 (11.1%)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(4.4%)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 (12.0%)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 (15.2%)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(6.3%)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(5.1%)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17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(5.4%)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(13.5%)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(8.1%)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(100.0%)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102 (4.8%)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104 (4.9%)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149 (7.0%)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180 (8.5%)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168 (7.9%)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197 (9.3%)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203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200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222 (10.4%)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210 (9.9%)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185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208 (9.8%)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2021 (Transferts réseaux)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27432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3840480"/>
          <a:ext cx="8229600" cy="3657600"/>
        </p:xfrm>
        <a:graphic>
          <a:graphicData uri="http://schemas.openxmlformats.org/drawingml/2006/table">
            <a:tbl>
              <a:tblPr/>
              <a:tblGrid>
                <a:gridCol w="783771"/>
                <a:gridCol w="1051560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  <a:gridCol w="78377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janvier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février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mars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avril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mai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juin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juillet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août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septembre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octobre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novembre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décembre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RSPP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(33.3%)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(20.0%)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(13.3%)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IFSUD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(50.0%)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NEF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(13.0%)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(6.5%)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46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RPVM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RPVO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(75.0%)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(25.0%)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MYPA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(4.8%)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 (7.1%)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5 (11.9%)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6 (14.3%)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(9.5%)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(16.7%)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(2.4%)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14 (12.8%)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11 (10.1%)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 (6.4%)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12 (11.0%)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8 (7.3%)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 (9.2%)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xmlns:a="http://schemas.openxmlformats.org/drawingml/2006/main" xmlns:r="http://schemas.openxmlformats.org/officeDocument/2006/relationships" xmlns:p="http://schemas.openxmlformats.org/presentationml/2006/main">
        <p:nvSpPr>
          <p:cNvPr id="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géographique des établissements demandeurs de TIU en 2021</a:t>
            </a:r>
          </a:p>
        </p:txBody>
      </p:sp>
      <p:sp xmlns:a="http://schemas.openxmlformats.org/drawingml/2006/main" xmlns:r="http://schemas.openxmlformats.org/officeDocument/2006/relationships" xmlns:p="http://schemas.openxmlformats.org/presentationml/2006/main">
        <p:nvSpPr>
          <p:cNvPr id="3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02/11/2023</a:t>
            </a:r>
          </a:p>
        </p:txBody>
      </p:sp>
      <p:pic xmlns:a="http://schemas.openxmlformats.org/drawingml/2006/main" xmlns:r="http://schemas.openxmlformats.org/officeDocument/2006/relationships" xmlns:p="http://schemas.openxmlformats.org/presentationml/2006/main">
        <p:nvPicPr>
          <p:cNvPr id="4" name="" descr=""/>
          <p:cNvPicPr>
            <a:picLocks noGrp="1"/>
          </p:cNvPicPr>
          <p:nvPr>
            <p:ph/>
          </p:nvPr>
        </p:nvPicPr>
        <p:blipFill>
          <a:blip cstate="print" r:embed="rId2"/>
          <a:stretch>
            <a:fillRect/>
          </a:stretch>
        </p:blipFill>
        <p:spPr>
          <a:xfrm>
            <a:off x="274320" y="1005840"/>
            <a:ext cx="11887200" cy="3657600"/>
          </a:xfrm>
          <a:prstGeom prst="rect">
            <a:avLst/>
          </a:prstGeom>
        </p:spPr>
      </p:pic>
      <p:graphicFrame xmlns:a="http://schemas.openxmlformats.org/drawingml/2006/main" xmlns:r="http://schemas.openxmlformats.org/officeDocument/2006/relationships" xmlns:p="http://schemas.openxmlformats.org/presentationml/2006/main">
        <p:nvGraphicFramePr>
          <p:cNvPr id="5" name=""/>
          <p:cNvGraphicFramePr>
            <a:graphicFrameLocks noGrp="true"/>
          </p:cNvGraphicFramePr>
          <p:nvPr/>
        </p:nvGraphicFramePr>
        <p:xfrm rot="0">
          <a:off x="274320" y="5029200"/>
          <a:ext cx="8229600" cy="3657600"/>
        </p:xfrm>
        <a:graphic>
          <a:graphicData uri="http://schemas.openxmlformats.org/drawingml/2006/table">
            <a:tbl>
              <a:tblPr/>
              <a:tblGrid>
                <a:gridCol w="914400"/>
                <a:gridCol w="105156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origine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Inconnu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Hors IDF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91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94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93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92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75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 b="1">
                          <a:solidFill>
                            <a:srgbClr val="8B60C3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cellule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193 (9.1%)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158 (7.4%)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230 (10.8%)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199 (9.4%)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269 (12.6%)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290 (13.6%)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329 (15.5%)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420 (19.7%)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2128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reseau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42 (38.5%)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45 (41.3%)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 (3.7%)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 (1.8%)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0 (0.0%)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15 (13.8%)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109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Total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 (0%)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39 (1.7%)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194 (8.7%)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200 (8.9%)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230 (10.3%)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244 (10.9%)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273 (12.2%)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292 (13.1%)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329 (14.7%)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435 (19.4%)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sz="900">
                          <a:solidFill>
                            <a:srgbClr val="000000">
                              <a:alpha val="100000"/>
                            </a:srgbClr>
                          </a:solidFill>
                          <a:latin typeface="Century Gothic"/>
                          <a:cs typeface="Century Gothic"/>
                          <a:ea typeface="Century Gothic"/>
                          <a:sym typeface="Century Gothic"/>
                        </a:rPr>
                        <a:t>2237</a:t>
                      </a:r>
                    </a:p>
                  </a:txBody>
                  <a:tcPr anchor="ctr" marB="0" marT="0" marR="0" marL="0">
                    <a:lnL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mpd="sng" algn="ctr" cap="flat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mpd="sng" algn="ctr" cap="flat">
                      <a:solidFill>
                        <a:srgbClr val="8B60C3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 Office">
  <a:themeElements>
    <a:clrScheme name="Personnalisé 20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24AE76"/>
      </a:accent2>
      <a:accent3>
        <a:srgbClr val="755DD9"/>
      </a:accent3>
      <a:accent4>
        <a:srgbClr val="FFDB01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F1D833D88DB42A3954B38348112C0" ma:contentTypeVersion="5" ma:contentTypeDescription="Crée un document." ma:contentTypeScope="" ma:versionID="cbb389c6e3f0f0ae1abc06d89814985f">
  <xsd:schema xmlns:xsd="http://www.w3.org/2001/XMLSchema" xmlns:xs="http://www.w3.org/2001/XMLSchema" xmlns:p="http://schemas.microsoft.com/office/2006/metadata/properties" xmlns:ns2="66131f70-eef1-40a2-8438-5844918e2363" targetNamespace="http://schemas.microsoft.com/office/2006/metadata/properties" ma:root="true" ma:fieldsID="77bcba46d60f903f97860d1f88a25246" ns2:_="">
    <xsd:import namespace="66131f70-eef1-40a2-8438-5844918e2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31f70-eef1-40a2-8438-5844918e2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EC7570-6500-40A6-8704-95223CF9C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31f70-eef1-40a2-8438-5844918e2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54E139-AEFD-4B79-A0FE-669367176D50}">
  <ds:schemaRefs>
    <ds:schemaRef ds:uri="http://purl.org/dc/terms/"/>
    <ds:schemaRef ds:uri="66131f70-eef1-40a2-8438-5844918e236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618152-1C7B-4E36-B813-6CBBE4583F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43094</TotalTime>
  <Words>0</Words>
  <Application>Microsoft Office PowerPoint</Application>
  <PresentationFormat>Grand écran</PresentationFormat>
  <Paragraphs>0</Paragraphs>
  <Slides>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7" baseType="lpstr">
      <vt:lpstr>Arial</vt:lpstr>
      <vt:lpstr>Blogger Sans</vt:lpstr>
      <vt:lpstr>Blogger Sans Light</vt:lpstr>
      <vt:lpstr>Calibri</vt:lpstr>
      <vt:lpstr>Century Gothic</vt:lpstr>
      <vt:lpstr>Wingdings 2</vt:lpstr>
      <vt:lpstr>Theme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Présentation PowerPoint</dc:title>
  <dc:creator>Fabrice GIRAUD</dc:creator>
  <cp:lastModifiedBy>admin.rstudio</cp:lastModifiedBy>
  <cp:revision>935</cp:revision>
  <cp:lastPrinted>2016-03-03T10:24:24Z</cp:lastPrinted>
  <dcterms:created xsi:type="dcterms:W3CDTF">2016-02-24T09:33:14Z</dcterms:created>
  <dcterms:modified xsi:type="dcterms:W3CDTF">2023-11-02T15:56:16Z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0x010100C9FF1D833D88DB42A3954B38348112C0</vt:lpwstr>
  </property>
</Properties>
</file>