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4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VELON" initials="MV" lastIdx="1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9DDE"/>
    <a:srgbClr val="CAB3AD"/>
    <a:srgbClr val="D9DB59"/>
    <a:srgbClr val="179F98"/>
    <a:srgbClr val="326DB5"/>
    <a:srgbClr val="CB6CB5"/>
    <a:srgbClr val="94E0BB"/>
    <a:srgbClr val="FFFFFF"/>
    <a:srgbClr val="AA348A"/>
    <a:srgbClr val="078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386" autoAdjust="0"/>
    <p:restoredTop sz="93982" autoAdjust="0"/>
  </p:normalViewPr>
  <p:slideViewPr>
    <p:cSldViewPr snapToGrid="0">
      <p:cViewPr varScale="1">
        <p:scale>
          <a:sx n="102" d="100"/>
          <a:sy n="102" d="100"/>
        </p:scale>
        <p:origin x="96" y="4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928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6B617-A4C6-4FC2-98E0-5950D5CC092C}" type="datetimeFigureOut">
              <a:rPr lang="fr-FR" smtClean="0"/>
              <a:t>21/02/2020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D384A-48DA-4FB9-A795-9DCAEBA14E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63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D384A-48DA-4FB9-A795-9DCAEBA14ED4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742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8"/>
            <a:ext cx="12192000" cy="685842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62" y="458113"/>
            <a:ext cx="3297940" cy="1053390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3239869" y="6339254"/>
            <a:ext cx="713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A7358C"/>
                </a:solidFill>
                <a:latin typeface="Century Gothic" panose="020B0502020202020204" pitchFamily="34" charset="0"/>
              </a:rPr>
              <a:t>PARTENAIRE DIGITAL AU SERVICE DE LA SANTÉ DES FRANCILIENS</a:t>
            </a:r>
          </a:p>
        </p:txBody>
      </p:sp>
      <p:sp>
        <p:nvSpPr>
          <p:cNvPr id="6" name="Organigramme : Processus 5"/>
          <p:cNvSpPr/>
          <p:nvPr userDrawn="1"/>
        </p:nvSpPr>
        <p:spPr>
          <a:xfrm>
            <a:off x="0" y="6501060"/>
            <a:ext cx="3221288" cy="45719"/>
          </a:xfrm>
          <a:prstGeom prst="flowChartProcess">
            <a:avLst/>
          </a:prstGeom>
          <a:solidFill>
            <a:srgbClr val="AA3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7" name="Organigramme : Processus 6"/>
          <p:cNvSpPr/>
          <p:nvPr userDrawn="1"/>
        </p:nvSpPr>
        <p:spPr>
          <a:xfrm>
            <a:off x="10370430" y="6514957"/>
            <a:ext cx="1026402" cy="45719"/>
          </a:xfrm>
          <a:prstGeom prst="flowChartProcess">
            <a:avLst/>
          </a:prstGeom>
          <a:solidFill>
            <a:srgbClr val="AA3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20073" y="5675473"/>
            <a:ext cx="1976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err="1" smtClean="0"/>
          </a:p>
          <a:p>
            <a:r>
              <a:rPr lang="fr-FR" dirty="0" smtClean="0"/>
              <a:t>Lucas </a:t>
            </a:r>
            <a:r>
              <a:rPr lang="fr-FR" dirty="0" err="1" smtClean="0"/>
              <a:t>Anzelin</a:t>
            </a:r>
            <a:endParaRPr lang="fr-FR" dirty="0"/>
          </a:p>
        </p:txBody>
      </p:sp>
      <p:sp>
        <p:nvSpPr>
          <p:cNvPr id="13" name="Titre 1"/>
          <p:cNvSpPr txBox="1">
            <a:spLocks/>
          </p:cNvSpPr>
          <p:nvPr userDrawn="1"/>
        </p:nvSpPr>
        <p:spPr>
          <a:xfrm>
            <a:off x="2192146" y="2270599"/>
            <a:ext cx="8150734" cy="146502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800" b="0" kern="1200" baseline="0" dirty="0" smtClean="0">
                <a:solidFill>
                  <a:srgbClr val="AA348A"/>
                </a:solidFill>
                <a:latin typeface="Blogger Sans" panose="02000506030000020004" pitchFamily="2" charset="0"/>
                <a:ea typeface="Blogger Sans" panose="02000506030000020004" pitchFamily="2" charset="0"/>
                <a:cs typeface="+mn-cs"/>
              </a:defRPr>
            </a:lvl1pPr>
          </a:lstStyle>
          <a:p>
            <a:r>
              <a:rPr lang="fr-FR" sz="4000" b="1" kern="1200" dirty="0" smtClean="0">
                <a:solidFill>
                  <a:srgbClr val="AA348A"/>
                </a:solidFill>
                <a:latin typeface="Century Gothic" panose="020B0502020202020204" pitchFamily="34" charset="0"/>
                <a:cs typeface="+mj-cs"/>
              </a:rPr>
              <a:t>Présentation de</a:t>
            </a:r>
            <a:r>
              <a:rPr lang="fr-FR" sz="4000" b="1" kern="1200" baseline="0" dirty="0" smtClean="0">
                <a:solidFill>
                  <a:srgbClr val="AA348A"/>
                </a:solidFill>
                <a:latin typeface="Century Gothic" panose="020B0502020202020204" pitchFamily="34" charset="0"/>
                <a:cs typeface="+mj-cs"/>
              </a:rPr>
              <a:t> HYGIE-</a:t>
            </a:r>
            <a:r>
              <a:rPr lang="fr-FR" sz="4000" b="1" kern="1200" dirty="0" smtClean="0">
                <a:solidFill>
                  <a:srgbClr val="AA348A"/>
                </a:solidFill>
                <a:latin typeface="Century Gothic" panose="020B0502020202020204" pitchFamily="34" charset="0"/>
                <a:cs typeface="+mj-cs"/>
              </a:rPr>
              <a:t>TIU</a:t>
            </a:r>
            <a:endParaRPr lang="fr-FR" sz="4000" b="1" kern="1200" dirty="0">
              <a:solidFill>
                <a:srgbClr val="AA348A"/>
              </a:solidFill>
              <a:latin typeface="Century Gothic" panose="020B0502020202020204" pitchFamily="34" charset="0"/>
              <a:cs typeface="+mj-cs"/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0" hasCustomPrompt="1"/>
          </p:nvPr>
        </p:nvSpPr>
        <p:spPr>
          <a:xfrm>
            <a:off x="7970982" y="5748236"/>
            <a:ext cx="3777673" cy="45258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800">
                <a:solidFill>
                  <a:srgbClr val="AA348A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sp>
        <p:nvSpPr>
          <p:cNvPr id="11" name="Espace réservé du texte 3"/>
          <p:cNvSpPr>
            <a:spLocks noGrp="1"/>
          </p:cNvSpPr>
          <p:nvPr>
            <p:ph type="body" sz="quarter" idx="17" hasCustomPrompt="1"/>
          </p:nvPr>
        </p:nvSpPr>
        <p:spPr>
          <a:xfrm>
            <a:off x="3364457" y="3312012"/>
            <a:ext cx="7005973" cy="5993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4400" kern="1200" dirty="0">
                <a:solidFill>
                  <a:srgbClr val="AA348A"/>
                </a:solidFill>
                <a:latin typeface="Century Gothic" panose="020B0502020202020204" pitchFamily="34" charset="0"/>
                <a:ea typeface="Blogger Sans" panose="02000506030000020004" pitchFamily="2" charset="0"/>
                <a:cs typeface="+mn-cs"/>
              </a:defRPr>
            </a:lvl1pPr>
          </a:lstStyle>
          <a:p>
            <a:r>
              <a:rPr lang="fr-FR" dirty="0" err="1" smtClean="0"/>
              <a:t>Sous_titre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323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213" y="1843968"/>
            <a:ext cx="5648518" cy="4510687"/>
          </a:xfrm>
          <a:prstGeom prst="rect">
            <a:avLst/>
          </a:prstGeom>
        </p:spPr>
      </p:pic>
      <p:pic>
        <p:nvPicPr>
          <p:cNvPr id="78" name="Image 77"/>
          <p:cNvPicPr>
            <a:picLocks noChangeAspect="1"/>
          </p:cNvPicPr>
          <p:nvPr userDrawn="1"/>
        </p:nvPicPr>
        <p:blipFill rotWithShape="1">
          <a:blip r:embed="rId3"/>
          <a:srcRect l="28947" t="42098" r="56070" b="30756"/>
          <a:stretch/>
        </p:blipFill>
        <p:spPr>
          <a:xfrm>
            <a:off x="1786909" y="2576102"/>
            <a:ext cx="2211179" cy="225351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" name="Image 8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74913" y="1865096"/>
            <a:ext cx="5648518" cy="4510687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 userDrawn="1"/>
        </p:nvPicPr>
        <p:blipFill rotWithShape="1">
          <a:blip r:embed="rId3"/>
          <a:srcRect l="28947" t="42098" r="56070" b="30756"/>
          <a:stretch/>
        </p:blipFill>
        <p:spPr>
          <a:xfrm>
            <a:off x="7645609" y="2597230"/>
            <a:ext cx="2211179" cy="2253517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" name="Rectangle 74"/>
          <p:cNvSpPr/>
          <p:nvPr userDrawn="1"/>
        </p:nvSpPr>
        <p:spPr>
          <a:xfrm>
            <a:off x="9869872" y="5330440"/>
            <a:ext cx="829429" cy="5350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Rectangle 75"/>
          <p:cNvSpPr/>
          <p:nvPr userDrawn="1"/>
        </p:nvSpPr>
        <p:spPr>
          <a:xfrm>
            <a:off x="9856788" y="4728204"/>
            <a:ext cx="829429" cy="5350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 userDrawn="1"/>
        </p:nvSpPr>
        <p:spPr>
          <a:xfrm>
            <a:off x="4000441" y="5314785"/>
            <a:ext cx="829429" cy="5350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/>
          <p:cNvSpPr/>
          <p:nvPr userDrawn="1"/>
        </p:nvSpPr>
        <p:spPr>
          <a:xfrm>
            <a:off x="3987357" y="4712549"/>
            <a:ext cx="829429" cy="5350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000" b="1" kern="1200" baseline="0" dirty="0">
                <a:solidFill>
                  <a:srgbClr val="6368AB"/>
                </a:solidFill>
                <a:latin typeface="Century Gothic" panose="020B0502020202020204" pitchFamily="34" charset="0"/>
                <a:ea typeface="Blogger Sans" panose="02000506030000020004" pitchFamily="2" charset="0"/>
                <a:cs typeface="+mj-cs"/>
              </a:defRPr>
            </a:lvl1pPr>
          </a:lstStyle>
          <a:p>
            <a:pPr marL="0" lvl="0"/>
            <a:r>
              <a:rPr lang="fr-FR" dirty="0" smtClean="0"/>
              <a:t>TITRE_1</a:t>
            </a:r>
            <a:endParaRPr lang="fr-FR" dirty="0"/>
          </a:p>
        </p:txBody>
      </p:sp>
      <p:cxnSp>
        <p:nvCxnSpPr>
          <p:cNvPr id="23" name="Connecteur droit 22"/>
          <p:cNvCxnSpPr/>
          <p:nvPr userDrawn="1"/>
        </p:nvCxnSpPr>
        <p:spPr>
          <a:xfrm>
            <a:off x="1529359" y="802737"/>
            <a:ext cx="1191985" cy="0"/>
          </a:xfrm>
          <a:prstGeom prst="line">
            <a:avLst/>
          </a:prstGeom>
          <a:ln w="19050">
            <a:solidFill>
              <a:srgbClr val="636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0" y="6367187"/>
            <a:ext cx="987525" cy="315424"/>
          </a:xfrm>
          <a:prstGeom prst="rect">
            <a:avLst/>
          </a:prstGeom>
        </p:spPr>
      </p:pic>
      <p:sp>
        <p:nvSpPr>
          <p:cNvPr id="29" name="ZoneTexte 28"/>
          <p:cNvSpPr txBox="1"/>
          <p:nvPr userDrawn="1"/>
        </p:nvSpPr>
        <p:spPr>
          <a:xfrm>
            <a:off x="583292" y="1321141"/>
            <a:ext cx="4211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rgbClr val="FF0000"/>
                </a:solidFill>
              </a:defRPr>
            </a:lvl1pPr>
          </a:lstStyle>
          <a:p>
            <a:r>
              <a:rPr lang="fr-FR" sz="1800" u="sng" dirty="0" smtClean="0">
                <a:solidFill>
                  <a:schemeClr val="tx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Origines</a:t>
            </a:r>
            <a:r>
              <a:rPr lang="fr-FR" sz="1800" dirty="0" smtClean="0">
                <a:solidFill>
                  <a:schemeClr val="tx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 des </a:t>
            </a:r>
            <a:r>
              <a:rPr lang="fr-FR" sz="1800" u="none" dirty="0" smtClean="0">
                <a:solidFill>
                  <a:schemeClr val="tx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demandes de transfert</a:t>
            </a:r>
            <a:endParaRPr lang="fr-FR" sz="1800" baseline="0" dirty="0" smtClean="0">
              <a:solidFill>
                <a:schemeClr val="tx1"/>
              </a:solidFill>
              <a:latin typeface="Blogger Sans" panose="02000506030000020004" pitchFamily="2" charset="0"/>
              <a:ea typeface="Blogger Sans" panose="02000506030000020004" pitchFamily="2" charset="0"/>
            </a:endParaRPr>
          </a:p>
          <a:p>
            <a:r>
              <a:rPr lang="fr-FR" sz="1400" b="0" baseline="0" dirty="0" smtClean="0">
                <a:solidFill>
                  <a:schemeClr val="tx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Effectif (% de répartition régionale)</a:t>
            </a:r>
            <a:endParaRPr lang="fr-FR" sz="1400" b="0" dirty="0" smtClean="0">
              <a:solidFill>
                <a:schemeClr val="tx1"/>
              </a:solidFill>
              <a:latin typeface="Blogger Sans" panose="02000506030000020004" pitchFamily="2" charset="0"/>
              <a:ea typeface="Blogger Sans" panose="02000506030000020004" pitchFamily="2" charset="0"/>
            </a:endParaRPr>
          </a:p>
        </p:txBody>
      </p:sp>
      <p:sp>
        <p:nvSpPr>
          <p:cNvPr id="2" name="ZoneTexte 1"/>
          <p:cNvSpPr txBox="1"/>
          <p:nvPr userDrawn="1"/>
        </p:nvSpPr>
        <p:spPr>
          <a:xfrm>
            <a:off x="10381673" y="40426"/>
            <a:ext cx="1810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2060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Date d’extraction:</a:t>
            </a:r>
          </a:p>
        </p:txBody>
      </p:sp>
      <p:sp>
        <p:nvSpPr>
          <p:cNvPr id="4" name="Espace réservé du contenu 3"/>
          <p:cNvSpPr>
            <a:spLocks noGrp="1"/>
          </p:cNvSpPr>
          <p:nvPr userDrawn="1">
            <p:ph sz="quarter" idx="32" hasCustomPrompt="1"/>
          </p:nvPr>
        </p:nvSpPr>
        <p:spPr>
          <a:xfrm>
            <a:off x="10381673" y="242213"/>
            <a:ext cx="1413741" cy="358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3pPr marL="914400" indent="0">
              <a:buNone/>
              <a:defRPr/>
            </a:lvl3pPr>
            <a:lvl4pPr>
              <a:defRPr>
                <a:solidFill>
                  <a:srgbClr val="002060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4pPr>
            <a:lvl5pPr>
              <a:defRPr>
                <a:solidFill>
                  <a:srgbClr val="002060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5pPr>
          </a:lstStyle>
          <a:p>
            <a:pPr lvl="0"/>
            <a:r>
              <a:rPr lang="fr-FR" dirty="0" smtClean="0"/>
              <a:t>date</a:t>
            </a:r>
          </a:p>
          <a:p>
            <a:pPr lvl="3"/>
            <a:endParaRPr lang="fr-FR" dirty="0" smtClean="0"/>
          </a:p>
          <a:p>
            <a:pPr lvl="4"/>
            <a:endParaRPr lang="fr-FR" dirty="0"/>
          </a:p>
        </p:txBody>
      </p:sp>
      <p:sp>
        <p:nvSpPr>
          <p:cNvPr id="74" name="ZoneTexte 73"/>
          <p:cNvSpPr txBox="1"/>
          <p:nvPr userDrawn="1"/>
        </p:nvSpPr>
        <p:spPr>
          <a:xfrm>
            <a:off x="6790580" y="1323945"/>
            <a:ext cx="480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</a:lstStyle>
          <a:p>
            <a:pPr lvl="0"/>
            <a:r>
              <a:rPr lang="fr-FR" u="sng" dirty="0" smtClean="0"/>
              <a:t>Destinations</a:t>
            </a:r>
            <a:r>
              <a:rPr lang="fr-FR" dirty="0" smtClean="0"/>
              <a:t> des </a:t>
            </a:r>
            <a:r>
              <a:rPr lang="fr-FR" u="none" dirty="0" smtClean="0"/>
              <a:t>transferts réalisés</a:t>
            </a:r>
            <a:endParaRPr lang="fr-FR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baseline="0" dirty="0" smtClean="0">
                <a:solidFill>
                  <a:schemeClr val="tx1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Effectif (% de répartition régionale)</a:t>
            </a:r>
            <a:endParaRPr lang="fr-FR" sz="1400" b="0" dirty="0" smtClean="0">
              <a:solidFill>
                <a:schemeClr val="tx1"/>
              </a:solidFill>
              <a:latin typeface="Blogger Sans" panose="02000506030000020004" pitchFamily="2" charset="0"/>
              <a:ea typeface="Blogger Sans" panose="02000506030000020004" pitchFamily="2" charset="0"/>
            </a:endParaRPr>
          </a:p>
        </p:txBody>
      </p:sp>
      <p:sp>
        <p:nvSpPr>
          <p:cNvPr id="3" name="ZoneTexte 2"/>
          <p:cNvSpPr txBox="1"/>
          <p:nvPr userDrawn="1"/>
        </p:nvSpPr>
        <p:spPr>
          <a:xfrm>
            <a:off x="4877620" y="4799239"/>
            <a:ext cx="1081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Blogger Sans" panose="02000506030000020004" pitchFamily="2" charset="0"/>
                <a:ea typeface="Blogger Sans" panose="02000506030000020004" pitchFamily="2" charset="0"/>
              </a:rPr>
              <a:t>Hors IDF</a:t>
            </a:r>
            <a:endParaRPr lang="fr-FR" sz="1600" dirty="0">
              <a:latin typeface="Blogger Sans" panose="02000506030000020004" pitchFamily="2" charset="0"/>
              <a:ea typeface="Blogger Sans" panose="02000506030000020004" pitchFamily="2" charset="0"/>
            </a:endParaRPr>
          </a:p>
        </p:txBody>
      </p:sp>
      <p:sp>
        <p:nvSpPr>
          <p:cNvPr id="81" name="ZoneTexte 80"/>
          <p:cNvSpPr txBox="1"/>
          <p:nvPr userDrawn="1"/>
        </p:nvSpPr>
        <p:spPr>
          <a:xfrm>
            <a:off x="4877620" y="5426004"/>
            <a:ext cx="1081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Blogger Sans" panose="02000506030000020004" pitchFamily="2" charset="0"/>
                <a:ea typeface="Blogger Sans" panose="02000506030000020004" pitchFamily="2" charset="0"/>
              </a:rPr>
              <a:t>Inconnu</a:t>
            </a:r>
            <a:endParaRPr lang="fr-FR" sz="1600" dirty="0">
              <a:latin typeface="Blogger Sans" panose="02000506030000020004" pitchFamily="2" charset="0"/>
              <a:ea typeface="Blogger Sans" panose="02000506030000020004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5146" y="254363"/>
            <a:ext cx="926672" cy="786452"/>
          </a:xfrm>
          <a:prstGeom prst="rect">
            <a:avLst/>
          </a:prstGeom>
        </p:spPr>
      </p:pic>
      <p:sp>
        <p:nvSpPr>
          <p:cNvPr id="37" name="Espace réservé du texte 9"/>
          <p:cNvSpPr>
            <a:spLocks noGrp="1"/>
          </p:cNvSpPr>
          <p:nvPr>
            <p:ph type="body" sz="quarter" idx="52" hasCustomPrompt="1"/>
          </p:nvPr>
        </p:nvSpPr>
        <p:spPr>
          <a:xfrm>
            <a:off x="2084859" y="2284169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RPVO</a:t>
            </a:r>
            <a:endParaRPr lang="fr-FR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610052" y="1505363"/>
            <a:ext cx="27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 userDrawn="1"/>
        </p:nvSpPr>
        <p:spPr>
          <a:xfrm>
            <a:off x="7037690" y="1505363"/>
            <a:ext cx="27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space réservé du texte 9"/>
          <p:cNvSpPr>
            <a:spLocks noGrp="1"/>
          </p:cNvSpPr>
          <p:nvPr>
            <p:ph type="body" sz="quarter" idx="66" hasCustomPrompt="1"/>
          </p:nvPr>
        </p:nvSpPr>
        <p:spPr>
          <a:xfrm>
            <a:off x="2050604" y="2490271"/>
            <a:ext cx="976778" cy="23415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RPVO</a:t>
            </a:r>
            <a:endParaRPr lang="fr-FR" dirty="0"/>
          </a:p>
        </p:txBody>
      </p:sp>
      <p:sp>
        <p:nvSpPr>
          <p:cNvPr id="60" name="Espace réservé du texte 9"/>
          <p:cNvSpPr>
            <a:spLocks noGrp="1"/>
          </p:cNvSpPr>
          <p:nvPr>
            <p:ph type="body" sz="quarter" idx="67" hasCustomPrompt="1"/>
          </p:nvPr>
        </p:nvSpPr>
        <p:spPr>
          <a:xfrm>
            <a:off x="844092" y="2877507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MYPA</a:t>
            </a:r>
            <a:endParaRPr lang="fr-FR" dirty="0"/>
          </a:p>
        </p:txBody>
      </p:sp>
      <p:sp>
        <p:nvSpPr>
          <p:cNvPr id="61" name="Espace réservé du texte 9"/>
          <p:cNvSpPr>
            <a:spLocks noGrp="1"/>
          </p:cNvSpPr>
          <p:nvPr>
            <p:ph type="body" sz="quarter" idx="68" hasCustomPrompt="1"/>
          </p:nvPr>
        </p:nvSpPr>
        <p:spPr>
          <a:xfrm>
            <a:off x="809837" y="3083610"/>
            <a:ext cx="874178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MYPA</a:t>
            </a:r>
            <a:endParaRPr lang="fr-FR" dirty="0"/>
          </a:p>
        </p:txBody>
      </p:sp>
      <p:sp>
        <p:nvSpPr>
          <p:cNvPr id="62" name="Espace réservé du texte 9"/>
          <p:cNvSpPr>
            <a:spLocks noGrp="1"/>
          </p:cNvSpPr>
          <p:nvPr>
            <p:ph type="body" sz="quarter" idx="69" hasCustomPrompt="1"/>
          </p:nvPr>
        </p:nvSpPr>
        <p:spPr>
          <a:xfrm>
            <a:off x="1614141" y="3416122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RP92</a:t>
            </a:r>
            <a:endParaRPr lang="fr-FR" dirty="0"/>
          </a:p>
        </p:txBody>
      </p:sp>
      <p:sp>
        <p:nvSpPr>
          <p:cNvPr id="63" name="Espace réservé du texte 9"/>
          <p:cNvSpPr>
            <a:spLocks noGrp="1"/>
          </p:cNvSpPr>
          <p:nvPr>
            <p:ph type="body" sz="quarter" idx="70" hasCustomPrompt="1"/>
          </p:nvPr>
        </p:nvSpPr>
        <p:spPr>
          <a:xfrm>
            <a:off x="1561032" y="3622225"/>
            <a:ext cx="897186" cy="18113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RP92</a:t>
            </a:r>
            <a:endParaRPr lang="fr-FR" dirty="0"/>
          </a:p>
        </p:txBody>
      </p:sp>
      <p:sp>
        <p:nvSpPr>
          <p:cNvPr id="64" name="Espace réservé du texte 9"/>
          <p:cNvSpPr>
            <a:spLocks noGrp="1"/>
          </p:cNvSpPr>
          <p:nvPr>
            <p:ph type="body" sz="quarter" idx="71" hasCustomPrompt="1"/>
          </p:nvPr>
        </p:nvSpPr>
        <p:spPr>
          <a:xfrm>
            <a:off x="2264353" y="3320820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RSPP</a:t>
            </a:r>
            <a:endParaRPr lang="fr-FR" dirty="0"/>
          </a:p>
        </p:txBody>
      </p:sp>
      <p:sp>
        <p:nvSpPr>
          <p:cNvPr id="65" name="Espace réservé du texte 9"/>
          <p:cNvSpPr>
            <a:spLocks noGrp="1"/>
          </p:cNvSpPr>
          <p:nvPr>
            <p:ph type="body" sz="quarter" idx="72" hasCustomPrompt="1"/>
          </p:nvPr>
        </p:nvSpPr>
        <p:spPr>
          <a:xfrm>
            <a:off x="2201817" y="3526923"/>
            <a:ext cx="971182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RSPP</a:t>
            </a:r>
            <a:endParaRPr lang="fr-FR" dirty="0"/>
          </a:p>
        </p:txBody>
      </p:sp>
      <p:sp>
        <p:nvSpPr>
          <p:cNvPr id="66" name="Espace réservé du texte 9"/>
          <p:cNvSpPr>
            <a:spLocks noGrp="1"/>
          </p:cNvSpPr>
          <p:nvPr>
            <p:ph type="body" sz="quarter" idx="73" hasCustomPrompt="1"/>
          </p:nvPr>
        </p:nvSpPr>
        <p:spPr>
          <a:xfrm>
            <a:off x="2614442" y="3921520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RPVM</a:t>
            </a:r>
            <a:endParaRPr lang="fr-FR" dirty="0"/>
          </a:p>
        </p:txBody>
      </p:sp>
      <p:sp>
        <p:nvSpPr>
          <p:cNvPr id="67" name="Espace réservé du texte 9"/>
          <p:cNvSpPr>
            <a:spLocks noGrp="1"/>
          </p:cNvSpPr>
          <p:nvPr>
            <p:ph type="body" sz="quarter" idx="74" hasCustomPrompt="1"/>
          </p:nvPr>
        </p:nvSpPr>
        <p:spPr>
          <a:xfrm>
            <a:off x="2542479" y="4127623"/>
            <a:ext cx="935911" cy="18774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RPVM</a:t>
            </a:r>
            <a:endParaRPr lang="fr-FR" dirty="0"/>
          </a:p>
        </p:txBody>
      </p:sp>
      <p:sp>
        <p:nvSpPr>
          <p:cNvPr id="68" name="Espace réservé du texte 9"/>
          <p:cNvSpPr>
            <a:spLocks noGrp="1"/>
          </p:cNvSpPr>
          <p:nvPr>
            <p:ph type="body" sz="quarter" idx="75" hasCustomPrompt="1"/>
          </p:nvPr>
        </p:nvSpPr>
        <p:spPr>
          <a:xfrm>
            <a:off x="4063088" y="3083610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NEF</a:t>
            </a:r>
            <a:endParaRPr lang="fr-FR" dirty="0"/>
          </a:p>
        </p:txBody>
      </p:sp>
      <p:sp>
        <p:nvSpPr>
          <p:cNvPr id="69" name="Espace réservé du texte 9"/>
          <p:cNvSpPr>
            <a:spLocks noGrp="1"/>
          </p:cNvSpPr>
          <p:nvPr>
            <p:ph type="body" sz="quarter" idx="76" hasCustomPrompt="1"/>
          </p:nvPr>
        </p:nvSpPr>
        <p:spPr>
          <a:xfrm>
            <a:off x="4063274" y="3300013"/>
            <a:ext cx="974449" cy="22690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NEF</a:t>
            </a:r>
            <a:endParaRPr lang="fr-FR" dirty="0"/>
          </a:p>
        </p:txBody>
      </p:sp>
      <p:sp>
        <p:nvSpPr>
          <p:cNvPr id="70" name="Espace réservé du texte 9"/>
          <p:cNvSpPr>
            <a:spLocks noGrp="1"/>
          </p:cNvSpPr>
          <p:nvPr>
            <p:ph type="body" sz="quarter" idx="77" hasCustomPrompt="1"/>
          </p:nvPr>
        </p:nvSpPr>
        <p:spPr>
          <a:xfrm>
            <a:off x="2815143" y="4969220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IFSUD</a:t>
            </a:r>
            <a:endParaRPr lang="fr-FR" dirty="0"/>
          </a:p>
        </p:txBody>
      </p:sp>
      <p:sp>
        <p:nvSpPr>
          <p:cNvPr id="71" name="Espace réservé du texte 9"/>
          <p:cNvSpPr>
            <a:spLocks noGrp="1"/>
          </p:cNvSpPr>
          <p:nvPr>
            <p:ph type="body" sz="quarter" idx="78" hasCustomPrompt="1"/>
          </p:nvPr>
        </p:nvSpPr>
        <p:spPr>
          <a:xfrm>
            <a:off x="2743180" y="5175322"/>
            <a:ext cx="949908" cy="22184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IFSUD</a:t>
            </a:r>
            <a:endParaRPr lang="fr-FR" dirty="0"/>
          </a:p>
        </p:txBody>
      </p:sp>
      <p:sp>
        <p:nvSpPr>
          <p:cNvPr id="77" name="Espace réservé du texte 9"/>
          <p:cNvSpPr>
            <a:spLocks noGrp="1"/>
          </p:cNvSpPr>
          <p:nvPr>
            <p:ph type="body" sz="quarter" idx="79" hasCustomPrompt="1"/>
          </p:nvPr>
        </p:nvSpPr>
        <p:spPr>
          <a:xfrm>
            <a:off x="4033585" y="4774450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err="1" smtClean="0"/>
              <a:t>HorsIF</a:t>
            </a:r>
            <a:endParaRPr lang="fr-FR" dirty="0"/>
          </a:p>
        </p:txBody>
      </p:sp>
      <p:sp>
        <p:nvSpPr>
          <p:cNvPr id="79" name="Espace réservé du texte 9"/>
          <p:cNvSpPr>
            <a:spLocks noGrp="1"/>
          </p:cNvSpPr>
          <p:nvPr>
            <p:ph type="body" sz="quarter" idx="80" hasCustomPrompt="1"/>
          </p:nvPr>
        </p:nvSpPr>
        <p:spPr>
          <a:xfrm>
            <a:off x="3971049" y="4980553"/>
            <a:ext cx="837129" cy="20507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err="1" smtClean="0"/>
              <a:t>HorsIF</a:t>
            </a:r>
            <a:endParaRPr lang="fr-FR" dirty="0"/>
          </a:p>
        </p:txBody>
      </p:sp>
      <p:sp>
        <p:nvSpPr>
          <p:cNvPr id="80" name="Espace réservé du texte 9"/>
          <p:cNvSpPr>
            <a:spLocks noGrp="1"/>
          </p:cNvSpPr>
          <p:nvPr>
            <p:ph type="body" sz="quarter" idx="81" hasCustomPrompt="1"/>
          </p:nvPr>
        </p:nvSpPr>
        <p:spPr>
          <a:xfrm>
            <a:off x="4030132" y="5380197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err="1" smtClean="0"/>
              <a:t>Inc</a:t>
            </a:r>
            <a:endParaRPr lang="fr-FR" dirty="0"/>
          </a:p>
        </p:txBody>
      </p:sp>
      <p:sp>
        <p:nvSpPr>
          <p:cNvPr id="86" name="Espace réservé du texte 9"/>
          <p:cNvSpPr>
            <a:spLocks noGrp="1"/>
          </p:cNvSpPr>
          <p:nvPr>
            <p:ph type="body" sz="quarter" idx="82" hasCustomPrompt="1"/>
          </p:nvPr>
        </p:nvSpPr>
        <p:spPr>
          <a:xfrm>
            <a:off x="3986451" y="5586299"/>
            <a:ext cx="840582" cy="22184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err="1" smtClean="0"/>
              <a:t>Inc</a:t>
            </a:r>
            <a:endParaRPr lang="fr-FR" dirty="0"/>
          </a:p>
        </p:txBody>
      </p:sp>
      <p:sp>
        <p:nvSpPr>
          <p:cNvPr id="135" name="ZoneTexte 134"/>
          <p:cNvSpPr txBox="1"/>
          <p:nvPr userDrawn="1"/>
        </p:nvSpPr>
        <p:spPr>
          <a:xfrm>
            <a:off x="10728198" y="4798207"/>
            <a:ext cx="1081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Blogger Sans" panose="02000506030000020004" pitchFamily="2" charset="0"/>
                <a:ea typeface="Blogger Sans" panose="02000506030000020004" pitchFamily="2" charset="0"/>
              </a:rPr>
              <a:t>Hors IDF</a:t>
            </a:r>
            <a:endParaRPr lang="fr-FR" sz="1600" dirty="0">
              <a:latin typeface="Blogger Sans" panose="02000506030000020004" pitchFamily="2" charset="0"/>
              <a:ea typeface="Blogger Sans" panose="02000506030000020004" pitchFamily="2" charset="0"/>
            </a:endParaRPr>
          </a:p>
        </p:txBody>
      </p:sp>
      <p:sp>
        <p:nvSpPr>
          <p:cNvPr id="136" name="ZoneTexte 135"/>
          <p:cNvSpPr txBox="1"/>
          <p:nvPr userDrawn="1"/>
        </p:nvSpPr>
        <p:spPr>
          <a:xfrm>
            <a:off x="10728198" y="5424972"/>
            <a:ext cx="1081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Blogger Sans" panose="02000506030000020004" pitchFamily="2" charset="0"/>
                <a:ea typeface="Blogger Sans" panose="02000506030000020004" pitchFamily="2" charset="0"/>
              </a:rPr>
              <a:t>Inconnu</a:t>
            </a:r>
            <a:endParaRPr lang="fr-FR" sz="1600" dirty="0">
              <a:latin typeface="Blogger Sans" panose="02000506030000020004" pitchFamily="2" charset="0"/>
              <a:ea typeface="Blogger Sans" panose="02000506030000020004" pitchFamily="2" charset="0"/>
            </a:endParaRPr>
          </a:p>
        </p:txBody>
      </p:sp>
      <p:sp>
        <p:nvSpPr>
          <p:cNvPr id="137" name="Espace réservé du texte 9"/>
          <p:cNvSpPr>
            <a:spLocks noGrp="1"/>
          </p:cNvSpPr>
          <p:nvPr>
            <p:ph type="body" sz="quarter" idx="85" hasCustomPrompt="1"/>
          </p:nvPr>
        </p:nvSpPr>
        <p:spPr>
          <a:xfrm>
            <a:off x="7348353" y="2199978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RPVO</a:t>
            </a:r>
            <a:endParaRPr lang="fr-FR" dirty="0"/>
          </a:p>
        </p:txBody>
      </p:sp>
      <p:sp>
        <p:nvSpPr>
          <p:cNvPr id="138" name="Espace réservé du texte 9"/>
          <p:cNvSpPr>
            <a:spLocks noGrp="1"/>
          </p:cNvSpPr>
          <p:nvPr>
            <p:ph type="body" sz="quarter" idx="86" hasCustomPrompt="1"/>
          </p:nvPr>
        </p:nvSpPr>
        <p:spPr>
          <a:xfrm>
            <a:off x="7266963" y="2406081"/>
            <a:ext cx="986371" cy="2254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RPVO</a:t>
            </a:r>
            <a:endParaRPr lang="fr-FR" dirty="0"/>
          </a:p>
        </p:txBody>
      </p:sp>
      <p:sp>
        <p:nvSpPr>
          <p:cNvPr id="139" name="Espace réservé du texte 9"/>
          <p:cNvSpPr>
            <a:spLocks noGrp="1"/>
          </p:cNvSpPr>
          <p:nvPr>
            <p:ph type="body" sz="quarter" idx="87" hasCustomPrompt="1"/>
          </p:nvPr>
        </p:nvSpPr>
        <p:spPr>
          <a:xfrm>
            <a:off x="6533478" y="3228782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MYPA</a:t>
            </a:r>
            <a:endParaRPr lang="fr-FR" dirty="0"/>
          </a:p>
        </p:txBody>
      </p:sp>
      <p:sp>
        <p:nvSpPr>
          <p:cNvPr id="140" name="Espace réservé du texte 9"/>
          <p:cNvSpPr>
            <a:spLocks noGrp="1"/>
          </p:cNvSpPr>
          <p:nvPr>
            <p:ph type="body" sz="quarter" idx="88" hasCustomPrompt="1"/>
          </p:nvPr>
        </p:nvSpPr>
        <p:spPr>
          <a:xfrm>
            <a:off x="6480369" y="3434885"/>
            <a:ext cx="897186" cy="197641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MYPA</a:t>
            </a:r>
            <a:endParaRPr lang="fr-FR" dirty="0"/>
          </a:p>
        </p:txBody>
      </p:sp>
      <p:sp>
        <p:nvSpPr>
          <p:cNvPr id="141" name="Espace réservé du texte 9"/>
          <p:cNvSpPr>
            <a:spLocks noGrp="1"/>
          </p:cNvSpPr>
          <p:nvPr>
            <p:ph type="body" sz="quarter" idx="89" hasCustomPrompt="1"/>
          </p:nvPr>
        </p:nvSpPr>
        <p:spPr>
          <a:xfrm>
            <a:off x="7511566" y="3460882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RP92</a:t>
            </a:r>
            <a:endParaRPr lang="fr-FR" dirty="0"/>
          </a:p>
        </p:txBody>
      </p:sp>
      <p:sp>
        <p:nvSpPr>
          <p:cNvPr id="142" name="Espace réservé du texte 9"/>
          <p:cNvSpPr>
            <a:spLocks noGrp="1"/>
          </p:cNvSpPr>
          <p:nvPr>
            <p:ph type="body" sz="quarter" idx="90" hasCustomPrompt="1"/>
          </p:nvPr>
        </p:nvSpPr>
        <p:spPr>
          <a:xfrm>
            <a:off x="7420749" y="3666984"/>
            <a:ext cx="900639" cy="24395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RP92</a:t>
            </a:r>
            <a:endParaRPr lang="fr-FR" dirty="0"/>
          </a:p>
        </p:txBody>
      </p:sp>
      <p:sp>
        <p:nvSpPr>
          <p:cNvPr id="143" name="Espace réservé du texte 9"/>
          <p:cNvSpPr>
            <a:spLocks noGrp="1"/>
          </p:cNvSpPr>
          <p:nvPr>
            <p:ph type="body" sz="quarter" idx="91" hasCustomPrompt="1"/>
          </p:nvPr>
        </p:nvSpPr>
        <p:spPr>
          <a:xfrm>
            <a:off x="8161383" y="3320820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RSPP</a:t>
            </a:r>
            <a:endParaRPr lang="fr-FR" dirty="0"/>
          </a:p>
        </p:txBody>
      </p:sp>
      <p:sp>
        <p:nvSpPr>
          <p:cNvPr id="144" name="Espace réservé du texte 9"/>
          <p:cNvSpPr>
            <a:spLocks noGrp="1"/>
          </p:cNvSpPr>
          <p:nvPr>
            <p:ph type="body" sz="quarter" idx="92" hasCustomPrompt="1"/>
          </p:nvPr>
        </p:nvSpPr>
        <p:spPr>
          <a:xfrm>
            <a:off x="8098847" y="3526923"/>
            <a:ext cx="897186" cy="2014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RSPP</a:t>
            </a:r>
            <a:endParaRPr lang="fr-FR" dirty="0"/>
          </a:p>
        </p:txBody>
      </p:sp>
      <p:sp>
        <p:nvSpPr>
          <p:cNvPr id="145" name="Espace réservé du texte 9"/>
          <p:cNvSpPr>
            <a:spLocks noGrp="1"/>
          </p:cNvSpPr>
          <p:nvPr>
            <p:ph type="body" sz="quarter" idx="93" hasCustomPrompt="1"/>
          </p:nvPr>
        </p:nvSpPr>
        <p:spPr>
          <a:xfrm>
            <a:off x="8501964" y="4012850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RPVM</a:t>
            </a:r>
            <a:endParaRPr lang="fr-FR" dirty="0"/>
          </a:p>
        </p:txBody>
      </p:sp>
      <p:sp>
        <p:nvSpPr>
          <p:cNvPr id="146" name="Espace réservé du texte 9"/>
          <p:cNvSpPr>
            <a:spLocks noGrp="1"/>
          </p:cNvSpPr>
          <p:nvPr>
            <p:ph type="body" sz="quarter" idx="94" hasCustomPrompt="1"/>
          </p:nvPr>
        </p:nvSpPr>
        <p:spPr>
          <a:xfrm>
            <a:off x="8420574" y="4218953"/>
            <a:ext cx="976778" cy="19793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RPVM</a:t>
            </a:r>
            <a:endParaRPr lang="fr-FR" dirty="0"/>
          </a:p>
        </p:txBody>
      </p:sp>
      <p:sp>
        <p:nvSpPr>
          <p:cNvPr id="147" name="Espace réservé du texte 9"/>
          <p:cNvSpPr>
            <a:spLocks noGrp="1"/>
          </p:cNvSpPr>
          <p:nvPr>
            <p:ph type="body" sz="quarter" idx="95" hasCustomPrompt="1"/>
          </p:nvPr>
        </p:nvSpPr>
        <p:spPr>
          <a:xfrm>
            <a:off x="9993195" y="3050619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NEF</a:t>
            </a:r>
            <a:endParaRPr lang="fr-FR" dirty="0"/>
          </a:p>
        </p:txBody>
      </p:sp>
      <p:sp>
        <p:nvSpPr>
          <p:cNvPr id="148" name="Espace réservé du texte 9"/>
          <p:cNvSpPr>
            <a:spLocks noGrp="1"/>
          </p:cNvSpPr>
          <p:nvPr>
            <p:ph type="body" sz="quarter" idx="96" hasCustomPrompt="1"/>
          </p:nvPr>
        </p:nvSpPr>
        <p:spPr>
          <a:xfrm>
            <a:off x="9940086" y="3256722"/>
            <a:ext cx="903003" cy="20416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NEF</a:t>
            </a:r>
            <a:endParaRPr lang="fr-FR" dirty="0"/>
          </a:p>
        </p:txBody>
      </p:sp>
      <p:sp>
        <p:nvSpPr>
          <p:cNvPr id="149" name="Espace réservé du texte 9"/>
          <p:cNvSpPr>
            <a:spLocks noGrp="1"/>
          </p:cNvSpPr>
          <p:nvPr>
            <p:ph type="body" sz="quarter" idx="97" hasCustomPrompt="1"/>
          </p:nvPr>
        </p:nvSpPr>
        <p:spPr>
          <a:xfrm>
            <a:off x="8834742" y="4961810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IFSUD</a:t>
            </a:r>
            <a:endParaRPr lang="fr-FR" dirty="0"/>
          </a:p>
        </p:txBody>
      </p:sp>
      <p:sp>
        <p:nvSpPr>
          <p:cNvPr id="150" name="Espace réservé du texte 9"/>
          <p:cNvSpPr>
            <a:spLocks noGrp="1"/>
          </p:cNvSpPr>
          <p:nvPr>
            <p:ph type="body" sz="quarter" idx="98" hasCustomPrompt="1"/>
          </p:nvPr>
        </p:nvSpPr>
        <p:spPr>
          <a:xfrm>
            <a:off x="8838195" y="5167913"/>
            <a:ext cx="976612" cy="18218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IFSUD</a:t>
            </a:r>
            <a:endParaRPr lang="fr-FR" dirty="0"/>
          </a:p>
        </p:txBody>
      </p:sp>
      <p:sp>
        <p:nvSpPr>
          <p:cNvPr id="151" name="Espace réservé du texte 9"/>
          <p:cNvSpPr>
            <a:spLocks noGrp="1"/>
          </p:cNvSpPr>
          <p:nvPr>
            <p:ph type="body" sz="quarter" idx="99" hasCustomPrompt="1"/>
          </p:nvPr>
        </p:nvSpPr>
        <p:spPr>
          <a:xfrm>
            <a:off x="9884163" y="4773418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err="1" smtClean="0"/>
              <a:t>HorsIF</a:t>
            </a:r>
            <a:endParaRPr lang="fr-FR" dirty="0"/>
          </a:p>
        </p:txBody>
      </p:sp>
      <p:sp>
        <p:nvSpPr>
          <p:cNvPr id="152" name="Espace réservé du texte 9"/>
          <p:cNvSpPr>
            <a:spLocks noGrp="1"/>
          </p:cNvSpPr>
          <p:nvPr>
            <p:ph type="body" sz="quarter" idx="100" hasCustomPrompt="1"/>
          </p:nvPr>
        </p:nvSpPr>
        <p:spPr>
          <a:xfrm>
            <a:off x="9813020" y="4979521"/>
            <a:ext cx="938250" cy="22438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err="1" smtClean="0"/>
              <a:t>HorsIF</a:t>
            </a:r>
            <a:endParaRPr lang="fr-FR" dirty="0"/>
          </a:p>
        </p:txBody>
      </p:sp>
      <p:sp>
        <p:nvSpPr>
          <p:cNvPr id="153" name="Espace réservé du texte 9"/>
          <p:cNvSpPr>
            <a:spLocks noGrp="1"/>
          </p:cNvSpPr>
          <p:nvPr>
            <p:ph type="body" sz="quarter" idx="101" hasCustomPrompt="1"/>
          </p:nvPr>
        </p:nvSpPr>
        <p:spPr>
          <a:xfrm>
            <a:off x="9880710" y="5379165"/>
            <a:ext cx="770049" cy="216404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err="1" smtClean="0"/>
              <a:t>Inc</a:t>
            </a:r>
            <a:endParaRPr lang="fr-FR" dirty="0"/>
          </a:p>
        </p:txBody>
      </p:sp>
      <p:sp>
        <p:nvSpPr>
          <p:cNvPr id="154" name="Espace réservé du texte 9"/>
          <p:cNvSpPr>
            <a:spLocks noGrp="1"/>
          </p:cNvSpPr>
          <p:nvPr>
            <p:ph type="body" sz="quarter" idx="102" hasCustomPrompt="1"/>
          </p:nvPr>
        </p:nvSpPr>
        <p:spPr>
          <a:xfrm>
            <a:off x="9837028" y="5585268"/>
            <a:ext cx="844035" cy="17825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400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err="1" smtClean="0"/>
              <a:t>Inc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99518022"/>
              </p:ext>
            </p:extLst>
          </p:nvPr>
        </p:nvGraphicFramePr>
        <p:xfrm>
          <a:off x="3240472" y="6532098"/>
          <a:ext cx="5923876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268">
                  <a:extLst>
                    <a:ext uri="{9D8B030D-6E8A-4147-A177-3AD203B41FA5}">
                      <a16:colId xmlns:a16="http://schemas.microsoft.com/office/drawing/2014/main" val="3539006957"/>
                    </a:ext>
                  </a:extLst>
                </a:gridCol>
                <a:gridCol w="846268">
                  <a:extLst>
                    <a:ext uri="{9D8B030D-6E8A-4147-A177-3AD203B41FA5}">
                      <a16:colId xmlns:a16="http://schemas.microsoft.com/office/drawing/2014/main" val="3225481401"/>
                    </a:ext>
                  </a:extLst>
                </a:gridCol>
                <a:gridCol w="846268">
                  <a:extLst>
                    <a:ext uri="{9D8B030D-6E8A-4147-A177-3AD203B41FA5}">
                      <a16:colId xmlns:a16="http://schemas.microsoft.com/office/drawing/2014/main" val="3755218089"/>
                    </a:ext>
                  </a:extLst>
                </a:gridCol>
                <a:gridCol w="846268">
                  <a:extLst>
                    <a:ext uri="{9D8B030D-6E8A-4147-A177-3AD203B41FA5}">
                      <a16:colId xmlns:a16="http://schemas.microsoft.com/office/drawing/2014/main" val="2865206181"/>
                    </a:ext>
                  </a:extLst>
                </a:gridCol>
                <a:gridCol w="846268">
                  <a:extLst>
                    <a:ext uri="{9D8B030D-6E8A-4147-A177-3AD203B41FA5}">
                      <a16:colId xmlns:a16="http://schemas.microsoft.com/office/drawing/2014/main" val="3997399393"/>
                    </a:ext>
                  </a:extLst>
                </a:gridCol>
                <a:gridCol w="846268">
                  <a:extLst>
                    <a:ext uri="{9D8B030D-6E8A-4147-A177-3AD203B41FA5}">
                      <a16:colId xmlns:a16="http://schemas.microsoft.com/office/drawing/2014/main" val="1257463491"/>
                    </a:ext>
                  </a:extLst>
                </a:gridCol>
                <a:gridCol w="846268">
                  <a:extLst>
                    <a:ext uri="{9D8B030D-6E8A-4147-A177-3AD203B41FA5}">
                      <a16:colId xmlns:a16="http://schemas.microsoft.com/office/drawing/2014/main" val="2817569263"/>
                    </a:ext>
                  </a:extLst>
                </a:gridCol>
              </a:tblGrid>
              <a:tr h="263028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rgbClr val="326DB5"/>
                          </a:solidFill>
                          <a:latin typeface="Blogger Sans" panose="02000506030000020004" pitchFamily="2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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Blogger Sans" panose="02000506030000020004" pitchFamily="2" charset="0"/>
                          <a:ea typeface="Blogger Sans" panose="02000506030000020004" pitchFamily="2" charset="0"/>
                        </a:rPr>
                        <a:t>RSPP</a:t>
                      </a:r>
                      <a:endParaRPr lang="fr-FR" sz="1400" b="0" dirty="0">
                        <a:solidFill>
                          <a:schemeClr val="tx1"/>
                        </a:solidFill>
                        <a:latin typeface="Blogger Sans" panose="02000506030000020004" pitchFamily="2" charset="0"/>
                        <a:ea typeface="Blogger Sans" panose="02000506030000020004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rgbClr val="CB6CB5"/>
                          </a:solidFill>
                          <a:latin typeface="Blogger Sans" panose="02000506030000020004" pitchFamily="2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Blogger Sans" panose="02000506030000020004" pitchFamily="2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Blogger Sans" panose="02000506030000020004" pitchFamily="2" charset="0"/>
                          <a:ea typeface="Blogger Sans" panose="02000506030000020004" pitchFamily="2" charset="0"/>
                        </a:rPr>
                        <a:t>RP92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rgbClr val="179F98"/>
                          </a:solidFill>
                          <a:latin typeface="Blogger Sans" panose="02000506030000020004" pitchFamily="2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Blogger Sans" panose="02000506030000020004" pitchFamily="2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Blogger Sans" panose="02000506030000020004" pitchFamily="2" charset="0"/>
                          <a:ea typeface="Blogger Sans" panose="02000506030000020004" pitchFamily="2" charset="0"/>
                        </a:rPr>
                        <a:t>RPVM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rgbClr val="D9DB59"/>
                          </a:solidFill>
                          <a:latin typeface="Blogger Sans" panose="02000506030000020004" pitchFamily="2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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Blogger Sans" panose="02000506030000020004" pitchFamily="2" charset="0"/>
                          <a:ea typeface="Blogger Sans" panose="02000506030000020004" pitchFamily="2" charset="0"/>
                        </a:rPr>
                        <a:t>IFSUD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rgbClr val="94E0BB"/>
                          </a:solidFill>
                          <a:latin typeface="Blogger Sans" panose="02000506030000020004" pitchFamily="2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Blogger Sans" panose="02000506030000020004" pitchFamily="2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Blogger Sans" panose="02000506030000020004" pitchFamily="2" charset="0"/>
                          <a:ea typeface="Blogger Sans" panose="02000506030000020004" pitchFamily="2" charset="0"/>
                        </a:rPr>
                        <a:t>MYPA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rgbClr val="CAB3AD"/>
                          </a:solidFill>
                          <a:latin typeface="Blogger Sans" panose="02000506030000020004" pitchFamily="2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Blogger Sans" panose="02000506030000020004" pitchFamily="2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Blogger Sans" panose="02000506030000020004" pitchFamily="2" charset="0"/>
                          <a:ea typeface="Blogger Sans" panose="02000506030000020004" pitchFamily="2" charset="0"/>
                        </a:rPr>
                        <a:t>RPVO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rgbClr val="539DDE"/>
                          </a:solidFill>
                          <a:latin typeface="Blogger Sans" panose="02000506030000020004" pitchFamily="2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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Blogger Sans" panose="02000506030000020004" pitchFamily="2" charset="0"/>
                          <a:ea typeface="Blogger Sans" panose="02000506030000020004" pitchFamily="2" charset="0"/>
                          <a:sym typeface="Wingdings 2" panose="05020102010507070707" pitchFamily="18" charset="2"/>
                        </a:rPr>
                        <a:t>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latin typeface="Blogger Sans" panose="02000506030000020004" pitchFamily="2" charset="0"/>
                          <a:ea typeface="Blogger Sans" panose="02000506030000020004" pitchFamily="2" charset="0"/>
                        </a:rPr>
                        <a:t>NEF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1680459"/>
                  </a:ext>
                </a:extLst>
              </a:tr>
            </a:tbl>
          </a:graphicData>
        </a:graphic>
      </p:graphicFrame>
      <p:sp>
        <p:nvSpPr>
          <p:cNvPr id="85" name="Espace réservé du texte 9"/>
          <p:cNvSpPr>
            <a:spLocks noGrp="1"/>
          </p:cNvSpPr>
          <p:nvPr>
            <p:ph type="body" sz="quarter" idx="103" hasCustomPrompt="1"/>
          </p:nvPr>
        </p:nvSpPr>
        <p:spPr>
          <a:xfrm>
            <a:off x="4469600" y="1426321"/>
            <a:ext cx="1281345" cy="206103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600"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N</a:t>
            </a:r>
            <a:endParaRPr lang="fr-FR" dirty="0"/>
          </a:p>
        </p:txBody>
      </p:sp>
      <p:sp>
        <p:nvSpPr>
          <p:cNvPr id="87" name="Espace réservé du texte 9"/>
          <p:cNvSpPr>
            <a:spLocks noGrp="1"/>
          </p:cNvSpPr>
          <p:nvPr>
            <p:ph type="body" sz="quarter" idx="104" hasCustomPrompt="1"/>
          </p:nvPr>
        </p:nvSpPr>
        <p:spPr>
          <a:xfrm>
            <a:off x="10969911" y="1425437"/>
            <a:ext cx="1288864" cy="206007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600" b="1"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2pPr marL="457200" indent="0">
              <a:spcBef>
                <a:spcPts val="0"/>
              </a:spcBef>
              <a:buNone/>
              <a:defRPr sz="1400"/>
            </a:lvl2pPr>
            <a:lvl3pPr marL="914400" indent="0">
              <a:spcBef>
                <a:spcPts val="0"/>
              </a:spcBef>
              <a:buNone/>
              <a:defRPr sz="1400"/>
            </a:lvl3pPr>
            <a:lvl4pPr marL="1371600" indent="0">
              <a:spcBef>
                <a:spcPts val="0"/>
              </a:spcBef>
              <a:buNone/>
              <a:defRPr sz="1400"/>
            </a:lvl4pPr>
            <a:lvl5pPr marL="1828800" indent="0"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fr-FR" dirty="0" smtClean="0"/>
              <a:t>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39643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_graphe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9"/>
          <p:cNvSpPr>
            <a:spLocks noGrp="1"/>
          </p:cNvSpPr>
          <p:nvPr>
            <p:ph type="title" hasCustomPrompt="1"/>
          </p:nvPr>
        </p:nvSpPr>
        <p:spPr>
          <a:xfrm>
            <a:off x="1465502" y="492440"/>
            <a:ext cx="8868668" cy="31029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000" b="1" kern="1200" baseline="0" dirty="0">
                <a:solidFill>
                  <a:srgbClr val="6368AB"/>
                </a:solidFill>
                <a:latin typeface="Century Gothic" panose="020B0502020202020204" pitchFamily="34" charset="0"/>
                <a:ea typeface="Blogger Sans" panose="02000506030000020004" pitchFamily="2" charset="0"/>
                <a:cs typeface="+mj-cs"/>
              </a:defRPr>
            </a:lvl1pPr>
          </a:lstStyle>
          <a:p>
            <a:pPr marL="0" lvl="0"/>
            <a:r>
              <a:rPr lang="fr-FR" dirty="0" smtClean="0"/>
              <a:t>TITRE_5</a:t>
            </a:r>
            <a:endParaRPr lang="fr-FR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1529359" y="802737"/>
            <a:ext cx="1191985" cy="0"/>
          </a:xfrm>
          <a:prstGeom prst="line">
            <a:avLst/>
          </a:prstGeom>
          <a:ln w="19050">
            <a:solidFill>
              <a:srgbClr val="6368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0" y="6367187"/>
            <a:ext cx="987525" cy="315424"/>
          </a:xfrm>
          <a:prstGeom prst="rect">
            <a:avLst/>
          </a:prstGeom>
        </p:spPr>
      </p:pic>
      <p:sp>
        <p:nvSpPr>
          <p:cNvPr id="19" name="ZoneTexte 18"/>
          <p:cNvSpPr txBox="1"/>
          <p:nvPr userDrawn="1"/>
        </p:nvSpPr>
        <p:spPr>
          <a:xfrm>
            <a:off x="10381673" y="40426"/>
            <a:ext cx="1810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2060"/>
                </a:solidFill>
                <a:latin typeface="Blogger Sans" panose="02000506030000020004" pitchFamily="2" charset="0"/>
                <a:ea typeface="Blogger Sans" panose="02000506030000020004" pitchFamily="2" charset="0"/>
              </a:rPr>
              <a:t>Date d’extraction: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quarter" idx="32" hasCustomPrompt="1"/>
          </p:nvPr>
        </p:nvSpPr>
        <p:spPr>
          <a:xfrm>
            <a:off x="10381673" y="242213"/>
            <a:ext cx="1413741" cy="358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2060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1pPr>
            <a:lvl3pPr marL="914400" indent="0">
              <a:buNone/>
              <a:defRPr/>
            </a:lvl3pPr>
            <a:lvl4pPr>
              <a:defRPr>
                <a:solidFill>
                  <a:srgbClr val="002060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4pPr>
            <a:lvl5pPr>
              <a:defRPr>
                <a:solidFill>
                  <a:srgbClr val="002060"/>
                </a:solidFill>
                <a:latin typeface="Blogger Sans" panose="02000506030000020004" pitchFamily="2" charset="0"/>
                <a:ea typeface="Blogger Sans" panose="02000506030000020004" pitchFamily="2" charset="0"/>
              </a:defRPr>
            </a:lvl5pPr>
          </a:lstStyle>
          <a:p>
            <a:pPr lvl="0"/>
            <a:r>
              <a:rPr lang="fr-FR" dirty="0" smtClean="0"/>
              <a:t>date</a:t>
            </a:r>
          </a:p>
          <a:p>
            <a:pPr lvl="3"/>
            <a:endParaRPr lang="fr-FR" dirty="0" smtClean="0"/>
          </a:p>
          <a:p>
            <a:pPr lvl="4"/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sz="quarter" idx="33"/>
          </p:nvPr>
        </p:nvSpPr>
        <p:spPr>
          <a:xfrm>
            <a:off x="876408" y="1113035"/>
            <a:ext cx="8330346" cy="2894189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5146" y="254363"/>
            <a:ext cx="926672" cy="786452"/>
          </a:xfrm>
          <a:prstGeom prst="rect">
            <a:avLst/>
          </a:prstGeom>
        </p:spPr>
      </p:pic>
      <p:sp>
        <p:nvSpPr>
          <p:cNvPr id="4" name="Espace réservé du tableau 3"/>
          <p:cNvSpPr>
            <a:spLocks noGrp="1"/>
          </p:cNvSpPr>
          <p:nvPr>
            <p:ph type="tbl" sz="quarter" idx="34"/>
          </p:nvPr>
        </p:nvSpPr>
        <p:spPr>
          <a:xfrm>
            <a:off x="499091" y="4970351"/>
            <a:ext cx="10589452" cy="171226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21415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5"/>
          <p:cNvSpPr txBox="1">
            <a:spLocks/>
          </p:cNvSpPr>
          <p:nvPr userDrawn="1"/>
        </p:nvSpPr>
        <p:spPr>
          <a:xfrm>
            <a:off x="11145864" y="6322926"/>
            <a:ext cx="1046136" cy="388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Blogger Sans Light" panose="02000506030000020004" pitchFamily="2" charset="0"/>
                <a:ea typeface="Blogger Sans Light" panose="02000506030000020004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FF20C0-9A36-4A77-8442-F0ADF1F6F5F4}" type="slidenum">
              <a:rPr lang="fr-FR" sz="1000" smtClean="0"/>
              <a:pPr/>
              <a:t>‹N°›</a:t>
            </a:fld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81401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6" r:id="rId2"/>
    <p:sldLayoutId id="214748373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Blogger Sans Light" panose="02000506030000020004" pitchFamily="2" charset="0"/>
          <a:ea typeface="Blogger Sans Light" panose="02000506030000020004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7970982" y="5748236"/>
            <a:ext cx="3777673" cy="452580"/>
          </a:xfrm>
        </p:spPr>
        <p:txBody>
          <a:bodyPr/>
          <a:lstStyle/>
          <a:p>
            <a:r>
              <a:rPr/>
              <a:t>Jeudi 13 Février 2020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7"/>
          </p:nvPr>
        </p:nvSpPr>
        <p:spPr>
          <a:xfrm>
            <a:off x="3364457" y="3312012"/>
            <a:ext cx="7005973" cy="599312"/>
          </a:xfrm>
        </p:spPr>
        <p:txBody>
          <a:bodyPr/>
          <a:lstStyle/>
          <a:p>
            <a:r>
              <a:rPr/>
              <a:t>Île de France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 dirty="0"/>
              <a:t>L'établissement </a:t>
            </a:r>
            <a:r>
              <a:rPr dirty="0" err="1"/>
              <a:t>a-t-il</a:t>
            </a:r>
            <a:r>
              <a:rPr dirty="0"/>
              <a:t> appelé </a:t>
            </a:r>
            <a:r>
              <a:rPr lang="fr-FR" dirty="0" smtClean="0"/>
              <a:t>une maternité du </a:t>
            </a:r>
            <a:r>
              <a:rPr dirty="0" smtClean="0"/>
              <a:t>réseau </a:t>
            </a:r>
            <a:r>
              <a:rPr dirty="0"/>
              <a:t>avant la cellule?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32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13/02/2020</a:t>
            </a:r>
          </a:p>
        </p:txBody>
      </p:sp>
      <p:pic>
        <p:nvPicPr>
          <p:cNvPr id="4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408" y="1123793"/>
            <a:ext cx="10972800" cy="3657600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99091" y="4970351"/>
          <a:ext cx="10652760" cy="114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Appel du réseau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IIA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IIB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III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Urgence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Inconnu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Oui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105 (18.5%)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151 (26.6%)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245 (43.2%)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66 (11.6%)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567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Non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276 (20.4%)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431 (31.9%)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501 (37.1%)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139 (10.3%)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(0.1%)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(0.1%)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1350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Inconnu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(100.0%)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381 (19.9%)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583 (30.4%)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746 (38.9%)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205 (10.7%)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(0.1%)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(0.1%)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1918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Nombre de demandes de TIU par réseau en 2019 (Total des transferts)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32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13/02/2020</a:t>
            </a:r>
          </a:p>
        </p:txBody>
      </p:sp>
      <p:pic>
        <p:nvPicPr>
          <p:cNvPr id="4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408" y="1113035"/>
            <a:ext cx="10972800" cy="2743200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640080" y="3657600"/>
          <a:ext cx="11393424" cy="2514600"/>
        </p:xfrm>
        <a:graphic>
          <a:graphicData uri="http://schemas.openxmlformats.org/drawingml/2006/table">
            <a:tbl>
              <a:tblPr/>
              <a:tblGrid>
                <a:gridCol w="795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Réseau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janvier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février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mars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avril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mai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juin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juillet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août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septembre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octobre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novembre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décembre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RSPP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32 (6.7%)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47 (9.9%)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26 (5.5%)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42 (8.8%)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43 (9.1%)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46 (9.7%)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40 (8.4%)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34 (7.2%)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50 (10.5%)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43 (9.1%)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40 (8.4%)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32 (6.7%)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475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IFSUD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 (6.1%)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 (8.1%)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16 (6.5%)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23 (9.3%)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29 (11.7%)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23 (9.3%)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26 (10.5%)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26 (10.5%)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19 (7.7%)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19 (7.7%)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 (6.1%)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16 (6.5%)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247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RP92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14 (6.5%)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 (5.1%)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10 (4.7%)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17 (7.9%)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18 (8.4%)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23 (10.7%)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18 (8.4%)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16 (7.5%)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12 (5.6%)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33 (15.4%)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22 (10.3%)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 (9.3%)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214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NEF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29 (5.8%)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28 (5.6%)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57 (11.4%)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28 (5.6%)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38 (7.6%)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33 (6.6%)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55 (11.0%)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39 (7.8%)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56 (11.2%)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44 (8.8%)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57 (11.4%)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34 (6.8%)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498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RPVM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13 (5.7%)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17 (7.4%)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21 (9.2%)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13 (5.7%)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25 (10.9%)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16 (7.0%)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27 (11.8%)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16 (7.0%)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 (6.6%)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14 (6.1%)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27 (11.8%)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25 (10.9%)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229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RPVO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21 (6.9%)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16 (5.2%)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18 (5.9%)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 (3.6%)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21 (6.9%)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18 (5.9%)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40 (13.1%)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57 (18.7%)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24 (7.9%)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41 (13.4%)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19 (6.2%)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19 (6.2%)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305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MYPA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30 (8.3%)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38 (10.6%)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23 (6.4%)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23 (6.4%)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18 (5.0%)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29 (8.1%)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65 (18.1%)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54 (15.0%)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22 (6.1%)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 (5.6%)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 (4.2%)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23 (6.4%)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360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Hors IDF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(5.6%)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(5.6%)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(11.1%)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(11.1%)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 (16.7%)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(5.6%)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(5.6%)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 (22.2%)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(11.1%)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(5.6%)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Inconnu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(50.0%)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(50.0%)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154 (6.6%)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178 (7.6%)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172 (7.3%)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157 (6.7%)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194 (8.3%)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191 (8.1%)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274 (11.7%)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243 (10.3%)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200 (8.5%)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218 (9.3%)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197 (8.4%)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170 (7.2%)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2348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Nombre de demandes de TIU par réseau en 2019 (Transferts cellule)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32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13/02/2020</a:t>
            </a:r>
          </a:p>
        </p:txBody>
      </p:sp>
      <p:pic>
        <p:nvPicPr>
          <p:cNvPr id="4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408" y="1113035"/>
            <a:ext cx="10972800" cy="2743200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640080" y="3657600"/>
          <a:ext cx="11393424" cy="2514600"/>
        </p:xfrm>
        <a:graphic>
          <a:graphicData uri="http://schemas.openxmlformats.org/drawingml/2006/table">
            <a:tbl>
              <a:tblPr/>
              <a:tblGrid>
                <a:gridCol w="795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Réseau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janvier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février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mars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avril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mai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juin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juillet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août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septembre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octobre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novembre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décembre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RSPP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32 (6.8%)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47 (9.9%)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26 (5.5%)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42 (8.9%)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43 (9.1%)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46 (9.7%)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40 (8.4%)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34 (7.2%)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50 (10.5%)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43 (9.1%)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39 (8.2%)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32 (6.8%)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474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IFSUD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 (6.3%)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 (8.4%)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 (6.3%)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 (8.4%)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26 (10.9%)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22 (9.2%)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26 (10.9%)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25 (10.5%)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19 (8.0%)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19 (8.0%)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 (6.3%)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16 (6.7%)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238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RP92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14 (6.5%)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 (5.1%)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10 (4.7%)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17 (7.9%)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18 (8.4%)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23 (10.7%)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18 (8.4%)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16 (7.5%)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12 (5.6%)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33 (15.4%)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22 (10.3%)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 (9.3%)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214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NEF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25 (7.0%)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17 (4.7%)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35 (9.7%)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18 (5.0%)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29 (8.1%)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21 (5.8%)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35 (9.7%)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32 (8.9%)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41 (11.4%)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38 (10.6%)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41 (11.4%)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27 (7.5%)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359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RPVM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13 (6.0%)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16 (7.4%)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21 (9.8%)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10 (4.7%)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22 (10.2%)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16 (7.4%)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21 (9.8%)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16 (7.4%)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 (7.0%)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14 (6.5%)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27 (12.6%)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24 (11.2%)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215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RPVO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 (4.1%)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 (4.1%)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12 (5.5%)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 (2.7%)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14 (6.4%)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10 (4.6%)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35 (16.0%)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45 (20.5%)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22 (10.0%)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33 (15.1%)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 (4.1%)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 (6.8%)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219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MYPA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19 (10.6%)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 (6.1%)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10 (5.6%)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13 (7.3%)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 (6.1%)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16 (8.9%)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32 (17.9%)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23 (12.8%)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 (6.1%)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 (6.1%)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 (4.5%)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14 (7.8%)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179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Hors IDF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(5.6%)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(5.6%)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(11.1%)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(11.1%)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 (16.7%)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(5.6%)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(5.6%)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 (22.2%)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(11.1%)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(5.6%)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Inconnu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(50.0%)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(50.0%)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127 (6.6%)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132 (6.9%)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130 (6.8%)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126 (6.6%)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165 (8.6%)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157 (8.2%)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210 (10.9%)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192 (10.0%)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172 (9.0%)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195 (10.2%)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163 (8.5%)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149 (7.8%)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1918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 dirty="0"/>
              <a:t>Nombre de demandes de TIU par réseau en 2019 (Transferts </a:t>
            </a:r>
            <a:r>
              <a:rPr dirty="0" smtClean="0"/>
              <a:t>réseau)</a:t>
            </a:r>
            <a:endParaRPr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32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13/02/2020</a:t>
            </a:r>
          </a:p>
        </p:txBody>
      </p:sp>
      <p:pic>
        <p:nvPicPr>
          <p:cNvPr id="4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408" y="1113035"/>
            <a:ext cx="10972800" cy="2743200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640080" y="3657600"/>
          <a:ext cx="11393424" cy="2514600"/>
        </p:xfrm>
        <a:graphic>
          <a:graphicData uri="http://schemas.openxmlformats.org/drawingml/2006/table">
            <a:tbl>
              <a:tblPr/>
              <a:tblGrid>
                <a:gridCol w="795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Réseau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janvier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février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mars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avril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mai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juin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juillet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août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septembre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octobre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novembre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décembre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RSPP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(100.0%)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IFSUD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(11.1%)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 (33.3%)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 (33.3%)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(11.1%)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(11.1%)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RP92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NEF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 (2.9%)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 (7.9%)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22 (15.8%)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10 (7.2%)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 (6.5%)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12 (8.6%)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 (14.4%)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 (5.0%)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 (10.8%)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 (4.3%)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16 (11.5%)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 (5.0%)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139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RPVM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(7.1%)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 (21.4%)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 (21.4%)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 (42.9%)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(7.1%)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RPVO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12 (14.0%)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 (8.1%)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 (7.0%)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 (5.8%)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 (8.1%)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 (9.3%)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 (5.8%)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12 (14.0%)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(2.3%)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 (9.3%)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10 (11.6%)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 (4.7%)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MYPA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 (6.1%)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27 (14.9%)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13 (7.2%)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10 (5.5%)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 (3.9%)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13 (7.2%)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33 (18.2%)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31 (17.1%)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 (6.1%)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 (5.0%)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 (3.9%)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 (5.0%)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181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Hors IDF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Inconnu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27 (6.3%)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46 (10.7%)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42 (9.8%)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31 (7.2%)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29 (6.7%)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34 (7.9%)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64 (14.9%)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51 (11.9%)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28 (6.5%)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23 (5.3%)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34 (7.9%)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21 (4.9%)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430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Origine géographique des établissements demandeurs de TIU en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32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13/02/2020</a:t>
            </a:r>
          </a:p>
        </p:txBody>
      </p:sp>
      <p:pic>
        <p:nvPicPr>
          <p:cNvPr id="4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408" y="1113035"/>
            <a:ext cx="10972800" cy="3657600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99091" y="4970351"/>
          <a:ext cx="10104120" cy="914400"/>
        </p:xfrm>
        <a:graphic>
          <a:graphicData uri="http://schemas.openxmlformats.org/drawingml/2006/table">
            <a:tbl>
              <a:tblPr/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Origine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Inconnu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Hors IDF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Cellule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(0.1%)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18 (0.9%)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142 (7.4%)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215 (11.2%)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157 (8.2%)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238 (12.4%)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219 (11.4%)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179 (9.3%)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298 (15.5%)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450 (23.5%)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1918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Réseau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14 (3.3%)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104 (24.2%)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86 (20.0%)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181 (42.1%)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44 (10.2%)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(0.2%)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430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(0.1%)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18 (0.8%)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142 (6.0%)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229 (9.8%)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261 (11.1%)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238 (10.1%)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305 (13.0%)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360 (15.3%)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342 (14.6%)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451 (19.2%)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2348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TIU par type d'établissement receveur en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32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13/02/2020</a:t>
            </a:r>
          </a:p>
        </p:txBody>
      </p:sp>
      <p:pic>
        <p:nvPicPr>
          <p:cNvPr id="4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408" y="1113035"/>
            <a:ext cx="10972800" cy="3657600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99091" y="4970351"/>
          <a:ext cx="10652760" cy="9144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Création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IIA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IIB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III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Urgence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Inconnu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Cellule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(0.1%)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139 (8.8%)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313 (19.7%)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1130 (71.2%)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(0.1%)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1586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Réseau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45 (10.7%)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99 (23.5%)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72 (17.1%)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176 (41.8%)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29 (6.9%)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421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47 (2.3%)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238 (11.9%)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385 (19.2%)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1306 (65.1%)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31 (1.5%)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2007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Annulation des demandes de TIU en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32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13/02/2020</a:t>
            </a:r>
          </a:p>
        </p:txBody>
      </p:sp>
      <p:pic>
        <p:nvPicPr>
          <p:cNvPr id="4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408" y="1113035"/>
            <a:ext cx="10972800" cy="3657600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99091" y="4970351"/>
          <a:ext cx="11393424" cy="914400"/>
        </p:xfrm>
        <a:graphic>
          <a:graphicData uri="http://schemas.openxmlformats.org/drawingml/2006/table">
            <a:tbl>
              <a:tblPr/>
              <a:tblGrid>
                <a:gridCol w="795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Création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janvier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février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mars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avril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mai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juin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juillet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août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septembre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octobre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novembre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décembre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Cellule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17 (5.1%)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18 (5.4%)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 (4.5%)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22 (6.6%)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24 (7.2%)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28 (8.4%)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50 (15.1%)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35 (10.5%)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40 (12.0%)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36 (10.8%)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24 (7.2%)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23 (6.9%)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332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Réseau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 (44.4%)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(22.2%)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(11.1%)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(22.2%)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17 (5.0%)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18 (5.3%)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 (4.4%)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22 (6.5%)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24 (7.0%)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28 (8.2%)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54 (15.8%)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37 (10.9%)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41 (12.0%)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36 (10.6%)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26 (7.6%)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23 (6.7%)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341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Motif d'annulation des demandes de TIU en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32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13/02/2020</a:t>
            </a:r>
          </a:p>
        </p:txBody>
      </p:sp>
      <p:pic>
        <p:nvPicPr>
          <p:cNvPr id="4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408" y="1113035"/>
            <a:ext cx="10972800" cy="3657600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99091" y="4970351"/>
          <a:ext cx="9829800" cy="1010920"/>
        </p:xfrm>
        <a:graphic>
          <a:graphicData uri="http://schemas.openxmlformats.org/drawingml/2006/table">
            <a:tbl>
              <a:tblPr/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Création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Problème de transport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Inconnu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Conseils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Contre-indications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Autre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Accouchement 
 avant transfert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Stabilisation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Cellule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(0.6%)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(0.3%)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21 (6.3%)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29 (8.7%)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57 (17.2%)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68 (20.5%)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154 (46.4%)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332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Réseau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 (44.4%)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 (33.3%)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(22.2%)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(0.6%)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 (1.5%)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21 (6.2%)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29 (8.5%)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60 (17.6%)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68 (19.9%)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156 (45.7%)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341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 dirty="0"/>
              <a:t>Termes des </a:t>
            </a:r>
            <a:r>
              <a:rPr lang="fr-FR" dirty="0" smtClean="0"/>
              <a:t>grossesses  avec accouchement </a:t>
            </a:r>
            <a:r>
              <a:rPr dirty="0" smtClean="0"/>
              <a:t>avant </a:t>
            </a:r>
            <a:r>
              <a:rPr dirty="0"/>
              <a:t>transfert en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32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13/02/2020</a:t>
            </a:r>
          </a:p>
        </p:txBody>
      </p:sp>
      <p:pic>
        <p:nvPicPr>
          <p:cNvPr id="4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408" y="1113035"/>
            <a:ext cx="10972800" cy="3657600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99091" y="4970351"/>
          <a:ext cx="10195560" cy="68580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Création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Moins de 24 SA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24/25+6 SA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26/27+6 SA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28/29+6 SA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30/31+6 SA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32/33+6 SA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34/35+6 SA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Plus de 36 SA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Inconnu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Cellule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 (13.2%)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12 (17.6%)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18 (26.5%)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16 (23.5%)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 (11.8%)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 (7.4%)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 (13.2%)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12 (17.6%)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18 (26.5%)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16 (23.5%)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 (11.8%)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 (7.4%)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Répartition des TIU en 2019 (Total des transferts)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52"/>
          </p:nvPr>
        </p:nvSpPr>
        <p:spPr>
          <a:xfrm>
            <a:off x="2084859" y="2284169"/>
            <a:ext cx="770049" cy="216404"/>
          </a:xfrm>
        </p:spPr>
        <p:txBody>
          <a:bodyPr/>
          <a:lstStyle/>
          <a:p>
            <a:r>
              <a:rPr/>
              <a:t>305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66"/>
          </p:nvPr>
        </p:nvSpPr>
        <p:spPr>
          <a:xfrm>
            <a:off x="2050604" y="2490271"/>
            <a:ext cx="976778" cy="234155"/>
          </a:xfrm>
        </p:spPr>
        <p:txBody>
          <a:bodyPr/>
          <a:lstStyle/>
          <a:p>
            <a:r>
              <a:rPr/>
              <a:t>(13%)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71"/>
          </p:nvPr>
        </p:nvSpPr>
        <p:spPr>
          <a:xfrm>
            <a:off x="2264353" y="3320820"/>
            <a:ext cx="770049" cy="216404"/>
          </a:xfrm>
        </p:spPr>
        <p:txBody>
          <a:bodyPr/>
          <a:lstStyle/>
          <a:p>
            <a:r>
              <a:rPr/>
              <a:t>475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72"/>
          </p:nvPr>
        </p:nvSpPr>
        <p:spPr>
          <a:xfrm>
            <a:off x="2201817" y="3526923"/>
            <a:ext cx="971182" cy="216404"/>
          </a:xfrm>
        </p:spPr>
        <p:txBody>
          <a:bodyPr/>
          <a:lstStyle/>
          <a:p>
            <a:r>
              <a:rPr/>
              <a:t>(20.2%)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75"/>
          </p:nvPr>
        </p:nvSpPr>
        <p:spPr>
          <a:xfrm>
            <a:off x="4063088" y="3083610"/>
            <a:ext cx="770049" cy="216404"/>
          </a:xfrm>
        </p:spPr>
        <p:txBody>
          <a:bodyPr/>
          <a:lstStyle/>
          <a:p>
            <a:r>
              <a:rPr/>
              <a:t>498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76"/>
          </p:nvPr>
        </p:nvSpPr>
        <p:spPr>
          <a:xfrm>
            <a:off x="4063274" y="3300013"/>
            <a:ext cx="974449" cy="226909"/>
          </a:xfrm>
        </p:spPr>
        <p:txBody>
          <a:bodyPr/>
          <a:lstStyle/>
          <a:p>
            <a:r>
              <a:rPr/>
              <a:t>(21.2%)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77"/>
          </p:nvPr>
        </p:nvSpPr>
        <p:spPr>
          <a:xfrm>
            <a:off x="2815143" y="4969220"/>
            <a:ext cx="770049" cy="216404"/>
          </a:xfrm>
        </p:spPr>
        <p:txBody>
          <a:bodyPr/>
          <a:lstStyle/>
          <a:p>
            <a:r>
              <a:rPr/>
              <a:t>247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78"/>
          </p:nvPr>
        </p:nvSpPr>
        <p:spPr>
          <a:xfrm>
            <a:off x="2743180" y="5175322"/>
            <a:ext cx="949908" cy="221845"/>
          </a:xfrm>
        </p:spPr>
        <p:txBody>
          <a:bodyPr/>
          <a:lstStyle/>
          <a:p>
            <a:r>
              <a:rPr/>
              <a:t>(10.5%)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67"/>
          </p:nvPr>
        </p:nvSpPr>
        <p:spPr>
          <a:xfrm>
            <a:off x="844092" y="2877507"/>
            <a:ext cx="770049" cy="216404"/>
          </a:xfrm>
        </p:spPr>
        <p:txBody>
          <a:bodyPr/>
          <a:lstStyle/>
          <a:p>
            <a:r>
              <a:rPr/>
              <a:t>360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68"/>
          </p:nvPr>
        </p:nvSpPr>
        <p:spPr>
          <a:xfrm>
            <a:off x="809837" y="3083610"/>
            <a:ext cx="874178" cy="216404"/>
          </a:xfrm>
        </p:spPr>
        <p:txBody>
          <a:bodyPr/>
          <a:lstStyle/>
          <a:p>
            <a:r>
              <a:rPr/>
              <a:t>(15.3%)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73"/>
          </p:nvPr>
        </p:nvSpPr>
        <p:spPr>
          <a:xfrm>
            <a:off x="2614442" y="3921520"/>
            <a:ext cx="770049" cy="216404"/>
          </a:xfrm>
        </p:spPr>
        <p:txBody>
          <a:bodyPr/>
          <a:lstStyle/>
          <a:p>
            <a:r>
              <a:rPr/>
              <a:t>229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74"/>
          </p:nvPr>
        </p:nvSpPr>
        <p:spPr>
          <a:xfrm>
            <a:off x="2542479" y="4127623"/>
            <a:ext cx="935911" cy="187744"/>
          </a:xfrm>
        </p:spPr>
        <p:txBody>
          <a:bodyPr/>
          <a:lstStyle/>
          <a:p>
            <a:r>
              <a:rPr/>
              <a:t>(9.8%)</a:t>
            </a:r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32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13/02/2020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69"/>
          </p:nvPr>
        </p:nvSpPr>
        <p:spPr>
          <a:xfrm>
            <a:off x="1614141" y="3416122"/>
            <a:ext cx="770049" cy="216404"/>
          </a:xfrm>
        </p:spPr>
        <p:txBody>
          <a:bodyPr/>
          <a:lstStyle/>
          <a:p>
            <a:r>
              <a:rPr/>
              <a:t>214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70"/>
          </p:nvPr>
        </p:nvSpPr>
        <p:spPr>
          <a:xfrm>
            <a:off x="1561032" y="3622225"/>
            <a:ext cx="897186" cy="181132"/>
          </a:xfrm>
        </p:spPr>
        <p:txBody>
          <a:bodyPr/>
          <a:lstStyle/>
          <a:p>
            <a:r>
              <a:rPr/>
              <a:t>(9.1%)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85"/>
          </p:nvPr>
        </p:nvSpPr>
        <p:spPr>
          <a:xfrm>
            <a:off x="7348353" y="2199978"/>
            <a:ext cx="770049" cy="216404"/>
          </a:xfrm>
        </p:spPr>
        <p:txBody>
          <a:bodyPr/>
          <a:lstStyle/>
          <a:p>
            <a:r>
              <a:rPr/>
              <a:t>162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86"/>
          </p:nvPr>
        </p:nvSpPr>
        <p:spPr>
          <a:xfrm>
            <a:off x="7266963" y="2406081"/>
            <a:ext cx="986371" cy="225480"/>
          </a:xfrm>
        </p:spPr>
        <p:txBody>
          <a:bodyPr/>
          <a:lstStyle/>
          <a:p>
            <a:r>
              <a:rPr/>
              <a:t>(8.1%)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91"/>
          </p:nvPr>
        </p:nvSpPr>
        <p:spPr>
          <a:xfrm>
            <a:off x="8161383" y="3320820"/>
            <a:ext cx="770049" cy="216404"/>
          </a:xfrm>
        </p:spPr>
        <p:txBody>
          <a:bodyPr/>
          <a:lstStyle/>
          <a:p>
            <a:r>
              <a:rPr/>
              <a:t>450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92"/>
          </p:nvPr>
        </p:nvSpPr>
        <p:spPr>
          <a:xfrm>
            <a:off x="8098847" y="3526923"/>
            <a:ext cx="897186" cy="201450"/>
          </a:xfrm>
        </p:spPr>
        <p:txBody>
          <a:bodyPr/>
          <a:lstStyle/>
          <a:p>
            <a:r>
              <a:rPr/>
              <a:t>(22.4%)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95"/>
          </p:nvPr>
        </p:nvSpPr>
        <p:spPr>
          <a:xfrm>
            <a:off x="9993195" y="3050619"/>
            <a:ext cx="770049" cy="216404"/>
          </a:xfrm>
        </p:spPr>
        <p:txBody>
          <a:bodyPr/>
          <a:lstStyle/>
          <a:p>
            <a:r>
              <a:rPr/>
              <a:t>454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96"/>
          </p:nvPr>
        </p:nvSpPr>
        <p:spPr>
          <a:xfrm>
            <a:off x="9940086" y="3256722"/>
            <a:ext cx="903003" cy="204160"/>
          </a:xfrm>
        </p:spPr>
        <p:txBody>
          <a:bodyPr/>
          <a:lstStyle/>
          <a:p>
            <a:r>
              <a:rPr/>
              <a:t>(22.6%)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97"/>
          </p:nvPr>
        </p:nvSpPr>
        <p:spPr>
          <a:xfrm>
            <a:off x="8834742" y="4961810"/>
            <a:ext cx="770049" cy="216404"/>
          </a:xfrm>
        </p:spPr>
        <p:txBody>
          <a:bodyPr/>
          <a:lstStyle/>
          <a:p>
            <a:r>
              <a:rPr/>
              <a:t>115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98"/>
          </p:nvPr>
        </p:nvSpPr>
        <p:spPr>
          <a:xfrm>
            <a:off x="8838195" y="5167913"/>
            <a:ext cx="976612" cy="182183"/>
          </a:xfrm>
        </p:spPr>
        <p:txBody>
          <a:bodyPr/>
          <a:lstStyle/>
          <a:p>
            <a:r>
              <a:rPr/>
              <a:t>(5.7%)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87"/>
          </p:nvPr>
        </p:nvSpPr>
        <p:spPr>
          <a:xfrm>
            <a:off x="6533478" y="3228782"/>
            <a:ext cx="770049" cy="216404"/>
          </a:xfrm>
        </p:spPr>
        <p:txBody>
          <a:bodyPr/>
          <a:lstStyle/>
          <a:p>
            <a:r>
              <a:rPr/>
              <a:t>194</a:t>
            </a:r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88"/>
          </p:nvPr>
        </p:nvSpPr>
        <p:spPr>
          <a:xfrm>
            <a:off x="6480369" y="3434885"/>
            <a:ext cx="897186" cy="197641"/>
          </a:xfrm>
        </p:spPr>
        <p:txBody>
          <a:bodyPr/>
          <a:lstStyle/>
          <a:p>
            <a:r>
              <a:rPr/>
              <a:t>(9.7%)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93"/>
          </p:nvPr>
        </p:nvSpPr>
        <p:spPr>
          <a:xfrm>
            <a:off x="8501964" y="4012850"/>
            <a:ext cx="770049" cy="216404"/>
          </a:xfrm>
        </p:spPr>
        <p:txBody>
          <a:bodyPr/>
          <a:lstStyle/>
          <a:p>
            <a:r>
              <a:rPr/>
              <a:t>232</a:t>
            </a:r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94"/>
          </p:nvPr>
        </p:nvSpPr>
        <p:spPr>
          <a:xfrm>
            <a:off x="8420574" y="4218953"/>
            <a:ext cx="976778" cy="197930"/>
          </a:xfrm>
        </p:spPr>
        <p:txBody>
          <a:bodyPr/>
          <a:lstStyle/>
          <a:p>
            <a:r>
              <a:rPr/>
              <a:t>(11.6%)</a:t>
            </a:r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89"/>
          </p:nvPr>
        </p:nvSpPr>
        <p:spPr>
          <a:xfrm>
            <a:off x="7511566" y="3460882"/>
            <a:ext cx="770049" cy="216404"/>
          </a:xfrm>
        </p:spPr>
        <p:txBody>
          <a:bodyPr/>
          <a:lstStyle/>
          <a:p>
            <a:r>
              <a:rPr/>
              <a:t>349</a:t>
            </a:r>
          </a:p>
        </p:txBody>
      </p:sp>
      <p:sp>
        <p:nvSpPr>
          <p:cNvPr id="31" name="Espace réservé du texte 30"/>
          <p:cNvSpPr>
            <a:spLocks noGrp="1"/>
          </p:cNvSpPr>
          <p:nvPr>
            <p:ph type="body" sz="quarter" idx="90"/>
          </p:nvPr>
        </p:nvSpPr>
        <p:spPr>
          <a:xfrm>
            <a:off x="7420749" y="3666984"/>
            <a:ext cx="900639" cy="243953"/>
          </a:xfrm>
        </p:spPr>
        <p:txBody>
          <a:bodyPr/>
          <a:lstStyle/>
          <a:p>
            <a:r>
              <a:rPr/>
              <a:t>(17.4%)</a:t>
            </a:r>
          </a:p>
        </p:txBody>
      </p:sp>
      <p:sp>
        <p:nvSpPr>
          <p:cNvPr id="32" name="Espace réservé du texte 31"/>
          <p:cNvSpPr>
            <a:spLocks noGrp="1"/>
          </p:cNvSpPr>
          <p:nvPr>
            <p:ph type="body" sz="quarter" idx="79"/>
          </p:nvPr>
        </p:nvSpPr>
        <p:spPr>
          <a:xfrm>
            <a:off x="4033585" y="4774450"/>
            <a:ext cx="770049" cy="216404"/>
          </a:xfrm>
        </p:spPr>
        <p:txBody>
          <a:bodyPr/>
          <a:lstStyle/>
          <a:p>
            <a:r>
              <a:rPr/>
              <a:t>18</a:t>
            </a:r>
          </a:p>
        </p:txBody>
      </p:sp>
      <p:sp>
        <p:nvSpPr>
          <p:cNvPr id="33" name="Espace réservé du texte 32"/>
          <p:cNvSpPr>
            <a:spLocks noGrp="1"/>
          </p:cNvSpPr>
          <p:nvPr>
            <p:ph type="body" sz="quarter" idx="80"/>
          </p:nvPr>
        </p:nvSpPr>
        <p:spPr>
          <a:xfrm>
            <a:off x="3971049" y="4980553"/>
            <a:ext cx="837129" cy="205071"/>
          </a:xfrm>
        </p:spPr>
        <p:txBody>
          <a:bodyPr/>
          <a:lstStyle/>
          <a:p>
            <a:r>
              <a:rPr/>
              <a:t>(0.8%)</a:t>
            </a:r>
          </a:p>
        </p:txBody>
      </p:sp>
      <p:sp>
        <p:nvSpPr>
          <p:cNvPr id="34" name="Espace réservé du texte 33"/>
          <p:cNvSpPr>
            <a:spLocks noGrp="1"/>
          </p:cNvSpPr>
          <p:nvPr>
            <p:ph type="body" sz="quarter" idx="81"/>
          </p:nvPr>
        </p:nvSpPr>
        <p:spPr>
          <a:xfrm>
            <a:off x="4030132" y="5380197"/>
            <a:ext cx="770049" cy="216404"/>
          </a:xfrm>
        </p:spPr>
        <p:txBody>
          <a:bodyPr/>
          <a:lstStyle/>
          <a:p>
            <a:r>
              <a:rPr/>
              <a:t>2</a:t>
            </a:r>
          </a:p>
        </p:txBody>
      </p:sp>
      <p:sp>
        <p:nvSpPr>
          <p:cNvPr id="35" name="Espace réservé du texte 34"/>
          <p:cNvSpPr>
            <a:spLocks noGrp="1"/>
          </p:cNvSpPr>
          <p:nvPr>
            <p:ph type="body" sz="quarter" idx="82"/>
          </p:nvPr>
        </p:nvSpPr>
        <p:spPr>
          <a:xfrm>
            <a:off x="3986451" y="5586299"/>
            <a:ext cx="840582" cy="221846"/>
          </a:xfrm>
        </p:spPr>
        <p:txBody>
          <a:bodyPr/>
          <a:lstStyle/>
          <a:p>
            <a:r>
              <a:rPr/>
              <a:t>(0.1%)</a:t>
            </a:r>
          </a:p>
        </p:txBody>
      </p:sp>
      <p:sp>
        <p:nvSpPr>
          <p:cNvPr id="36" name="Espace réservé du texte 35"/>
          <p:cNvSpPr>
            <a:spLocks noGrp="1"/>
          </p:cNvSpPr>
          <p:nvPr>
            <p:ph type="body" sz="quarter" idx="99"/>
          </p:nvPr>
        </p:nvSpPr>
        <p:spPr>
          <a:xfrm>
            <a:off x="9884163" y="4773418"/>
            <a:ext cx="770049" cy="216404"/>
          </a:xfrm>
        </p:spPr>
        <p:txBody>
          <a:bodyPr/>
          <a:lstStyle/>
          <a:p>
            <a:r>
              <a:rPr/>
              <a:t>20</a:t>
            </a:r>
          </a:p>
        </p:txBody>
      </p:sp>
      <p:sp>
        <p:nvSpPr>
          <p:cNvPr id="37" name="Espace réservé du texte 36"/>
          <p:cNvSpPr>
            <a:spLocks noGrp="1"/>
          </p:cNvSpPr>
          <p:nvPr>
            <p:ph type="body" sz="quarter" idx="100"/>
          </p:nvPr>
        </p:nvSpPr>
        <p:spPr>
          <a:xfrm>
            <a:off x="9813020" y="4979521"/>
            <a:ext cx="938250" cy="224380"/>
          </a:xfrm>
        </p:spPr>
        <p:txBody>
          <a:bodyPr/>
          <a:lstStyle/>
          <a:p>
            <a:r>
              <a:rPr/>
              <a:t>(1%)</a:t>
            </a:r>
          </a:p>
        </p:txBody>
      </p:sp>
      <p:sp>
        <p:nvSpPr>
          <p:cNvPr id="38" name="Espace réservé du texte 37"/>
          <p:cNvSpPr>
            <a:spLocks noGrp="1"/>
          </p:cNvSpPr>
          <p:nvPr>
            <p:ph type="body" sz="quarter" idx="101"/>
          </p:nvPr>
        </p:nvSpPr>
        <p:spPr>
          <a:xfrm>
            <a:off x="9880710" y="5379165"/>
            <a:ext cx="770049" cy="216404"/>
          </a:xfrm>
        </p:spPr>
        <p:txBody>
          <a:bodyPr/>
          <a:lstStyle/>
          <a:p>
            <a:r>
              <a:rPr/>
              <a:t>31</a:t>
            </a:r>
          </a:p>
        </p:txBody>
      </p:sp>
      <p:sp>
        <p:nvSpPr>
          <p:cNvPr id="39" name="Espace réservé du texte 38"/>
          <p:cNvSpPr>
            <a:spLocks noGrp="1"/>
          </p:cNvSpPr>
          <p:nvPr>
            <p:ph type="body" sz="quarter" idx="102"/>
          </p:nvPr>
        </p:nvSpPr>
        <p:spPr>
          <a:xfrm>
            <a:off x="9837028" y="5585268"/>
            <a:ext cx="844035" cy="178258"/>
          </a:xfrm>
        </p:spPr>
        <p:txBody>
          <a:bodyPr/>
          <a:lstStyle/>
          <a:p>
            <a:r>
              <a:rPr/>
              <a:t>(1.5%)</a:t>
            </a:r>
          </a:p>
        </p:txBody>
      </p:sp>
      <p:sp>
        <p:nvSpPr>
          <p:cNvPr id="40" name="Espace réservé du texte 39"/>
          <p:cNvSpPr>
            <a:spLocks noGrp="1"/>
          </p:cNvSpPr>
          <p:nvPr>
            <p:ph type="body" sz="quarter" idx="103"/>
          </p:nvPr>
        </p:nvSpPr>
        <p:spPr>
          <a:xfrm>
            <a:off x="4469600" y="1426321"/>
            <a:ext cx="1281345" cy="206103"/>
          </a:xfrm>
        </p:spPr>
        <p:txBody>
          <a:bodyPr/>
          <a:lstStyle/>
          <a:p>
            <a:r>
              <a:rPr/>
              <a:t>(N=2348)</a:t>
            </a:r>
          </a:p>
        </p:txBody>
      </p:sp>
      <p:sp>
        <p:nvSpPr>
          <p:cNvPr id="41" name="Espace réservé du texte 40"/>
          <p:cNvSpPr>
            <a:spLocks noGrp="1"/>
          </p:cNvSpPr>
          <p:nvPr>
            <p:ph type="body" sz="quarter" idx="104"/>
          </p:nvPr>
        </p:nvSpPr>
        <p:spPr>
          <a:xfrm>
            <a:off x="10969911" y="1425437"/>
            <a:ext cx="1288864" cy="206007"/>
          </a:xfrm>
        </p:spPr>
        <p:txBody>
          <a:bodyPr/>
          <a:lstStyle/>
          <a:p>
            <a:r>
              <a:rPr/>
              <a:t>(N=2007)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Acquisition des données - Architecture antérieure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32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13/02/2020</a:t>
            </a:r>
          </a:p>
        </p:txBody>
      </p:sp>
      <p:pic>
        <p:nvPicPr>
          <p:cNvPr id="4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" y="1097280"/>
            <a:ext cx="10972800" cy="53035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Répartition des TIU en 2019 (Transferts cellule)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52"/>
          </p:nvPr>
        </p:nvSpPr>
        <p:spPr>
          <a:xfrm>
            <a:off x="2084859" y="2284169"/>
            <a:ext cx="770049" cy="216404"/>
          </a:xfrm>
        </p:spPr>
        <p:txBody>
          <a:bodyPr/>
          <a:lstStyle/>
          <a:p>
            <a:r>
              <a:rPr/>
              <a:t>219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66"/>
          </p:nvPr>
        </p:nvSpPr>
        <p:spPr>
          <a:xfrm>
            <a:off x="2050604" y="2490271"/>
            <a:ext cx="976778" cy="234155"/>
          </a:xfrm>
        </p:spPr>
        <p:txBody>
          <a:bodyPr/>
          <a:lstStyle/>
          <a:p>
            <a:r>
              <a:rPr/>
              <a:t>(11.4%)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71"/>
          </p:nvPr>
        </p:nvSpPr>
        <p:spPr>
          <a:xfrm>
            <a:off x="2264353" y="3320820"/>
            <a:ext cx="770049" cy="216404"/>
          </a:xfrm>
        </p:spPr>
        <p:txBody>
          <a:bodyPr/>
          <a:lstStyle/>
          <a:p>
            <a:r>
              <a:rPr/>
              <a:t>474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72"/>
          </p:nvPr>
        </p:nvSpPr>
        <p:spPr>
          <a:xfrm>
            <a:off x="2201817" y="3526923"/>
            <a:ext cx="971182" cy="216404"/>
          </a:xfrm>
        </p:spPr>
        <p:txBody>
          <a:bodyPr/>
          <a:lstStyle/>
          <a:p>
            <a:r>
              <a:rPr/>
              <a:t>(24.7%)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75"/>
          </p:nvPr>
        </p:nvSpPr>
        <p:spPr>
          <a:xfrm>
            <a:off x="4063088" y="3083610"/>
            <a:ext cx="770049" cy="216404"/>
          </a:xfrm>
        </p:spPr>
        <p:txBody>
          <a:bodyPr/>
          <a:lstStyle/>
          <a:p>
            <a:r>
              <a:rPr/>
              <a:t>359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76"/>
          </p:nvPr>
        </p:nvSpPr>
        <p:spPr>
          <a:xfrm>
            <a:off x="4063274" y="3300013"/>
            <a:ext cx="974449" cy="226909"/>
          </a:xfrm>
        </p:spPr>
        <p:txBody>
          <a:bodyPr/>
          <a:lstStyle/>
          <a:p>
            <a:r>
              <a:rPr/>
              <a:t>(18.7%)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77"/>
          </p:nvPr>
        </p:nvSpPr>
        <p:spPr>
          <a:xfrm>
            <a:off x="2815143" y="4969220"/>
            <a:ext cx="770049" cy="216404"/>
          </a:xfrm>
        </p:spPr>
        <p:txBody>
          <a:bodyPr/>
          <a:lstStyle/>
          <a:p>
            <a:r>
              <a:rPr/>
              <a:t>238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78"/>
          </p:nvPr>
        </p:nvSpPr>
        <p:spPr>
          <a:xfrm>
            <a:off x="2743180" y="5175322"/>
            <a:ext cx="949908" cy="221845"/>
          </a:xfrm>
        </p:spPr>
        <p:txBody>
          <a:bodyPr/>
          <a:lstStyle/>
          <a:p>
            <a:r>
              <a:rPr/>
              <a:t>(12.4%)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67"/>
          </p:nvPr>
        </p:nvSpPr>
        <p:spPr>
          <a:xfrm>
            <a:off x="844092" y="2877507"/>
            <a:ext cx="770049" cy="216404"/>
          </a:xfrm>
        </p:spPr>
        <p:txBody>
          <a:bodyPr/>
          <a:lstStyle/>
          <a:p>
            <a:r>
              <a:rPr/>
              <a:t>179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68"/>
          </p:nvPr>
        </p:nvSpPr>
        <p:spPr>
          <a:xfrm>
            <a:off x="809837" y="3083610"/>
            <a:ext cx="874178" cy="216404"/>
          </a:xfrm>
        </p:spPr>
        <p:txBody>
          <a:bodyPr/>
          <a:lstStyle/>
          <a:p>
            <a:r>
              <a:rPr/>
              <a:t>(9.3%)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73"/>
          </p:nvPr>
        </p:nvSpPr>
        <p:spPr>
          <a:xfrm>
            <a:off x="2614442" y="3921520"/>
            <a:ext cx="770049" cy="216404"/>
          </a:xfrm>
        </p:spPr>
        <p:txBody>
          <a:bodyPr/>
          <a:lstStyle/>
          <a:p>
            <a:r>
              <a:rPr/>
              <a:t>215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74"/>
          </p:nvPr>
        </p:nvSpPr>
        <p:spPr>
          <a:xfrm>
            <a:off x="2542479" y="4127623"/>
            <a:ext cx="935911" cy="187744"/>
          </a:xfrm>
        </p:spPr>
        <p:txBody>
          <a:bodyPr/>
          <a:lstStyle/>
          <a:p>
            <a:r>
              <a:rPr/>
              <a:t>(11.2%)</a:t>
            </a:r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32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13/02/2020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69"/>
          </p:nvPr>
        </p:nvSpPr>
        <p:spPr>
          <a:xfrm>
            <a:off x="1614141" y="3416122"/>
            <a:ext cx="770049" cy="216404"/>
          </a:xfrm>
        </p:spPr>
        <p:txBody>
          <a:bodyPr/>
          <a:lstStyle/>
          <a:p>
            <a:r>
              <a:rPr/>
              <a:t>214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70"/>
          </p:nvPr>
        </p:nvSpPr>
        <p:spPr>
          <a:xfrm>
            <a:off x="1561032" y="3622225"/>
            <a:ext cx="897186" cy="181132"/>
          </a:xfrm>
        </p:spPr>
        <p:txBody>
          <a:bodyPr/>
          <a:lstStyle/>
          <a:p>
            <a:r>
              <a:rPr/>
              <a:t>(11.2%)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85"/>
          </p:nvPr>
        </p:nvSpPr>
        <p:spPr>
          <a:xfrm>
            <a:off x="7348353" y="2199978"/>
            <a:ext cx="770049" cy="216404"/>
          </a:xfrm>
        </p:spPr>
        <p:txBody>
          <a:bodyPr/>
          <a:lstStyle/>
          <a:p>
            <a:r>
              <a:rPr/>
              <a:t>102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86"/>
          </p:nvPr>
        </p:nvSpPr>
        <p:spPr>
          <a:xfrm>
            <a:off x="7266963" y="2406081"/>
            <a:ext cx="986371" cy="225480"/>
          </a:xfrm>
        </p:spPr>
        <p:txBody>
          <a:bodyPr/>
          <a:lstStyle/>
          <a:p>
            <a:r>
              <a:rPr/>
              <a:t>(6.4%)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91"/>
          </p:nvPr>
        </p:nvSpPr>
        <p:spPr>
          <a:xfrm>
            <a:off x="8161383" y="3320820"/>
            <a:ext cx="770049" cy="216404"/>
          </a:xfrm>
        </p:spPr>
        <p:txBody>
          <a:bodyPr/>
          <a:lstStyle/>
          <a:p>
            <a:r>
              <a:rPr/>
              <a:t>423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92"/>
          </p:nvPr>
        </p:nvSpPr>
        <p:spPr>
          <a:xfrm>
            <a:off x="8098847" y="3526923"/>
            <a:ext cx="897186" cy="201450"/>
          </a:xfrm>
        </p:spPr>
        <p:txBody>
          <a:bodyPr/>
          <a:lstStyle/>
          <a:p>
            <a:r>
              <a:rPr/>
              <a:t>(26.7%)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95"/>
          </p:nvPr>
        </p:nvSpPr>
        <p:spPr>
          <a:xfrm>
            <a:off x="9993195" y="3050619"/>
            <a:ext cx="770049" cy="216404"/>
          </a:xfrm>
        </p:spPr>
        <p:txBody>
          <a:bodyPr/>
          <a:lstStyle/>
          <a:p>
            <a:r>
              <a:rPr/>
              <a:t>334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96"/>
          </p:nvPr>
        </p:nvSpPr>
        <p:spPr>
          <a:xfrm>
            <a:off x="9940086" y="3256722"/>
            <a:ext cx="903003" cy="204160"/>
          </a:xfrm>
        </p:spPr>
        <p:txBody>
          <a:bodyPr/>
          <a:lstStyle/>
          <a:p>
            <a:r>
              <a:rPr/>
              <a:t>(21.1%)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97"/>
          </p:nvPr>
        </p:nvSpPr>
        <p:spPr>
          <a:xfrm>
            <a:off x="8834742" y="4961810"/>
            <a:ext cx="770049" cy="216404"/>
          </a:xfrm>
        </p:spPr>
        <p:txBody>
          <a:bodyPr/>
          <a:lstStyle/>
          <a:p>
            <a:r>
              <a:rPr/>
              <a:t>107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98"/>
          </p:nvPr>
        </p:nvSpPr>
        <p:spPr>
          <a:xfrm>
            <a:off x="8838195" y="5167913"/>
            <a:ext cx="976612" cy="182183"/>
          </a:xfrm>
        </p:spPr>
        <p:txBody>
          <a:bodyPr/>
          <a:lstStyle/>
          <a:p>
            <a:r>
              <a:rPr/>
              <a:t>(6.7%)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87"/>
          </p:nvPr>
        </p:nvSpPr>
        <p:spPr>
          <a:xfrm>
            <a:off x="6533478" y="3228782"/>
            <a:ext cx="770049" cy="216404"/>
          </a:xfrm>
        </p:spPr>
        <p:txBody>
          <a:bodyPr/>
          <a:lstStyle/>
          <a:p>
            <a:r>
              <a:rPr/>
              <a:t>72</a:t>
            </a:r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88"/>
          </p:nvPr>
        </p:nvSpPr>
        <p:spPr>
          <a:xfrm>
            <a:off x="6480369" y="3434885"/>
            <a:ext cx="897186" cy="197641"/>
          </a:xfrm>
        </p:spPr>
        <p:txBody>
          <a:bodyPr/>
          <a:lstStyle/>
          <a:p>
            <a:r>
              <a:rPr/>
              <a:t>(4.5%)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93"/>
          </p:nvPr>
        </p:nvSpPr>
        <p:spPr>
          <a:xfrm>
            <a:off x="8501964" y="4012850"/>
            <a:ext cx="770049" cy="216404"/>
          </a:xfrm>
        </p:spPr>
        <p:txBody>
          <a:bodyPr/>
          <a:lstStyle/>
          <a:p>
            <a:r>
              <a:rPr/>
              <a:t>208</a:t>
            </a:r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94"/>
          </p:nvPr>
        </p:nvSpPr>
        <p:spPr>
          <a:xfrm>
            <a:off x="8420574" y="4218953"/>
            <a:ext cx="976778" cy="197930"/>
          </a:xfrm>
        </p:spPr>
        <p:txBody>
          <a:bodyPr/>
          <a:lstStyle/>
          <a:p>
            <a:r>
              <a:rPr/>
              <a:t>(13.1%)</a:t>
            </a:r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89"/>
          </p:nvPr>
        </p:nvSpPr>
        <p:spPr>
          <a:xfrm>
            <a:off x="7511566" y="3460882"/>
            <a:ext cx="770049" cy="216404"/>
          </a:xfrm>
        </p:spPr>
        <p:txBody>
          <a:bodyPr/>
          <a:lstStyle/>
          <a:p>
            <a:r>
              <a:rPr/>
              <a:t>321</a:t>
            </a:r>
          </a:p>
        </p:txBody>
      </p:sp>
      <p:sp>
        <p:nvSpPr>
          <p:cNvPr id="31" name="Espace réservé du texte 30"/>
          <p:cNvSpPr>
            <a:spLocks noGrp="1"/>
          </p:cNvSpPr>
          <p:nvPr>
            <p:ph type="body" sz="quarter" idx="90"/>
          </p:nvPr>
        </p:nvSpPr>
        <p:spPr>
          <a:xfrm>
            <a:off x="7420749" y="3666984"/>
            <a:ext cx="900639" cy="243953"/>
          </a:xfrm>
        </p:spPr>
        <p:txBody>
          <a:bodyPr/>
          <a:lstStyle/>
          <a:p>
            <a:r>
              <a:rPr/>
              <a:t>(20.2%)</a:t>
            </a:r>
          </a:p>
        </p:txBody>
      </p:sp>
      <p:sp>
        <p:nvSpPr>
          <p:cNvPr id="32" name="Espace réservé du texte 31"/>
          <p:cNvSpPr>
            <a:spLocks noGrp="1"/>
          </p:cNvSpPr>
          <p:nvPr>
            <p:ph type="body" sz="quarter" idx="79"/>
          </p:nvPr>
        </p:nvSpPr>
        <p:spPr>
          <a:xfrm>
            <a:off x="4033585" y="4774450"/>
            <a:ext cx="770049" cy="216404"/>
          </a:xfrm>
        </p:spPr>
        <p:txBody>
          <a:bodyPr/>
          <a:lstStyle/>
          <a:p>
            <a:r>
              <a:rPr/>
              <a:t>18</a:t>
            </a:r>
          </a:p>
        </p:txBody>
      </p:sp>
      <p:sp>
        <p:nvSpPr>
          <p:cNvPr id="33" name="Espace réservé du texte 32"/>
          <p:cNvSpPr>
            <a:spLocks noGrp="1"/>
          </p:cNvSpPr>
          <p:nvPr>
            <p:ph type="body" sz="quarter" idx="80"/>
          </p:nvPr>
        </p:nvSpPr>
        <p:spPr>
          <a:xfrm>
            <a:off x="3971049" y="4980553"/>
            <a:ext cx="837129" cy="205071"/>
          </a:xfrm>
        </p:spPr>
        <p:txBody>
          <a:bodyPr/>
          <a:lstStyle/>
          <a:p>
            <a:r>
              <a:rPr/>
              <a:t>(0.9%)</a:t>
            </a:r>
          </a:p>
        </p:txBody>
      </p:sp>
      <p:sp>
        <p:nvSpPr>
          <p:cNvPr id="34" name="Espace réservé du texte 33"/>
          <p:cNvSpPr>
            <a:spLocks noGrp="1"/>
          </p:cNvSpPr>
          <p:nvPr>
            <p:ph type="body" sz="quarter" idx="81"/>
          </p:nvPr>
        </p:nvSpPr>
        <p:spPr>
          <a:xfrm>
            <a:off x="4030132" y="5380197"/>
            <a:ext cx="770049" cy="216404"/>
          </a:xfrm>
        </p:spPr>
        <p:txBody>
          <a:bodyPr/>
          <a:lstStyle/>
          <a:p>
            <a:r>
              <a:rPr/>
              <a:t>2</a:t>
            </a:r>
          </a:p>
        </p:txBody>
      </p:sp>
      <p:sp>
        <p:nvSpPr>
          <p:cNvPr id="35" name="Espace réservé du texte 34"/>
          <p:cNvSpPr>
            <a:spLocks noGrp="1"/>
          </p:cNvSpPr>
          <p:nvPr>
            <p:ph type="body" sz="quarter" idx="82"/>
          </p:nvPr>
        </p:nvSpPr>
        <p:spPr>
          <a:xfrm>
            <a:off x="3986451" y="5586299"/>
            <a:ext cx="840582" cy="221846"/>
          </a:xfrm>
        </p:spPr>
        <p:txBody>
          <a:bodyPr/>
          <a:lstStyle/>
          <a:p>
            <a:r>
              <a:rPr/>
              <a:t>(0.1%)</a:t>
            </a:r>
          </a:p>
        </p:txBody>
      </p:sp>
      <p:sp>
        <p:nvSpPr>
          <p:cNvPr id="36" name="Espace réservé du texte 35"/>
          <p:cNvSpPr>
            <a:spLocks noGrp="1"/>
          </p:cNvSpPr>
          <p:nvPr>
            <p:ph type="body" sz="quarter" idx="99"/>
          </p:nvPr>
        </p:nvSpPr>
        <p:spPr>
          <a:xfrm>
            <a:off x="9884163" y="4773418"/>
            <a:ext cx="770049" cy="216404"/>
          </a:xfrm>
        </p:spPr>
        <p:txBody>
          <a:bodyPr/>
          <a:lstStyle/>
          <a:p>
            <a:r>
              <a:rPr/>
              <a:t>17</a:t>
            </a:r>
          </a:p>
        </p:txBody>
      </p:sp>
      <p:sp>
        <p:nvSpPr>
          <p:cNvPr id="37" name="Espace réservé du texte 36"/>
          <p:cNvSpPr>
            <a:spLocks noGrp="1"/>
          </p:cNvSpPr>
          <p:nvPr>
            <p:ph type="body" sz="quarter" idx="100"/>
          </p:nvPr>
        </p:nvSpPr>
        <p:spPr>
          <a:xfrm>
            <a:off x="9813020" y="4979521"/>
            <a:ext cx="938250" cy="224380"/>
          </a:xfrm>
        </p:spPr>
        <p:txBody>
          <a:bodyPr/>
          <a:lstStyle/>
          <a:p>
            <a:r>
              <a:rPr/>
              <a:t>(1.1%)</a:t>
            </a:r>
          </a:p>
        </p:txBody>
      </p:sp>
      <p:sp>
        <p:nvSpPr>
          <p:cNvPr id="38" name="Espace réservé du texte 37"/>
          <p:cNvSpPr>
            <a:spLocks noGrp="1"/>
          </p:cNvSpPr>
          <p:nvPr>
            <p:ph type="body" sz="quarter" idx="101"/>
          </p:nvPr>
        </p:nvSpPr>
        <p:spPr>
          <a:xfrm>
            <a:off x="9880710" y="5379165"/>
            <a:ext cx="770049" cy="216404"/>
          </a:xfrm>
        </p:spPr>
        <p:txBody>
          <a:bodyPr/>
          <a:lstStyle/>
          <a:p>
            <a:r>
              <a:rPr/>
              <a:t>2</a:t>
            </a:r>
          </a:p>
        </p:txBody>
      </p:sp>
      <p:sp>
        <p:nvSpPr>
          <p:cNvPr id="39" name="Espace réservé du texte 38"/>
          <p:cNvSpPr>
            <a:spLocks noGrp="1"/>
          </p:cNvSpPr>
          <p:nvPr>
            <p:ph type="body" sz="quarter" idx="102"/>
          </p:nvPr>
        </p:nvSpPr>
        <p:spPr>
          <a:xfrm>
            <a:off x="9837028" y="5585268"/>
            <a:ext cx="844035" cy="178258"/>
          </a:xfrm>
        </p:spPr>
        <p:txBody>
          <a:bodyPr/>
          <a:lstStyle/>
          <a:p>
            <a:r>
              <a:rPr/>
              <a:t>(0.1%)</a:t>
            </a:r>
          </a:p>
        </p:txBody>
      </p:sp>
      <p:sp>
        <p:nvSpPr>
          <p:cNvPr id="40" name="Espace réservé du texte 39"/>
          <p:cNvSpPr>
            <a:spLocks noGrp="1"/>
          </p:cNvSpPr>
          <p:nvPr>
            <p:ph type="body" sz="quarter" idx="103"/>
          </p:nvPr>
        </p:nvSpPr>
        <p:spPr>
          <a:xfrm>
            <a:off x="4469600" y="1426321"/>
            <a:ext cx="1281345" cy="206103"/>
          </a:xfrm>
        </p:spPr>
        <p:txBody>
          <a:bodyPr/>
          <a:lstStyle/>
          <a:p>
            <a:r>
              <a:rPr/>
              <a:t>(N=1918)</a:t>
            </a:r>
          </a:p>
        </p:txBody>
      </p:sp>
      <p:sp>
        <p:nvSpPr>
          <p:cNvPr id="41" name="Espace réservé du texte 40"/>
          <p:cNvSpPr>
            <a:spLocks noGrp="1"/>
          </p:cNvSpPr>
          <p:nvPr>
            <p:ph type="body" sz="quarter" idx="104"/>
          </p:nvPr>
        </p:nvSpPr>
        <p:spPr>
          <a:xfrm>
            <a:off x="10969911" y="1425437"/>
            <a:ext cx="1288864" cy="206007"/>
          </a:xfrm>
        </p:spPr>
        <p:txBody>
          <a:bodyPr/>
          <a:lstStyle/>
          <a:p>
            <a:r>
              <a:rPr/>
              <a:t>(N=1586)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 dirty="0"/>
              <a:t>Répartition des TIU en 2019 (Transferts réseau</a:t>
            </a:r>
            <a:r>
              <a:rPr strike="sngStrike" dirty="0">
                <a:solidFill>
                  <a:schemeClr val="tx1"/>
                </a:solidFill>
              </a:rPr>
              <a:t>x</a:t>
            </a:r>
            <a:r>
              <a:rPr dirty="0"/>
              <a:t>)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52"/>
          </p:nvPr>
        </p:nvSpPr>
        <p:spPr>
          <a:xfrm>
            <a:off x="2084859" y="2284169"/>
            <a:ext cx="770049" cy="216404"/>
          </a:xfrm>
        </p:spPr>
        <p:txBody>
          <a:bodyPr/>
          <a:lstStyle/>
          <a:p>
            <a:r>
              <a:rPr/>
              <a:t>86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66"/>
          </p:nvPr>
        </p:nvSpPr>
        <p:spPr>
          <a:xfrm>
            <a:off x="2050604" y="2490271"/>
            <a:ext cx="976778" cy="234155"/>
          </a:xfrm>
        </p:spPr>
        <p:txBody>
          <a:bodyPr/>
          <a:lstStyle/>
          <a:p>
            <a:r>
              <a:rPr/>
              <a:t>(20.0%)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71"/>
          </p:nvPr>
        </p:nvSpPr>
        <p:spPr>
          <a:xfrm>
            <a:off x="2264353" y="3320820"/>
            <a:ext cx="770049" cy="216404"/>
          </a:xfrm>
        </p:spPr>
        <p:txBody>
          <a:bodyPr/>
          <a:lstStyle/>
          <a:p>
            <a:r>
              <a:rPr/>
              <a:t>1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72"/>
          </p:nvPr>
        </p:nvSpPr>
        <p:spPr>
          <a:xfrm>
            <a:off x="2201817" y="3526923"/>
            <a:ext cx="971182" cy="216404"/>
          </a:xfrm>
        </p:spPr>
        <p:txBody>
          <a:bodyPr/>
          <a:lstStyle/>
          <a:p>
            <a:r>
              <a:rPr/>
              <a:t>(0.2%)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75"/>
          </p:nvPr>
        </p:nvSpPr>
        <p:spPr>
          <a:xfrm>
            <a:off x="4063088" y="3083610"/>
            <a:ext cx="770049" cy="216404"/>
          </a:xfrm>
        </p:spPr>
        <p:txBody>
          <a:bodyPr/>
          <a:lstStyle/>
          <a:p>
            <a:r>
              <a:rPr/>
              <a:t>139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76"/>
          </p:nvPr>
        </p:nvSpPr>
        <p:spPr>
          <a:xfrm>
            <a:off x="4063274" y="3300013"/>
            <a:ext cx="974449" cy="226909"/>
          </a:xfrm>
        </p:spPr>
        <p:txBody>
          <a:bodyPr/>
          <a:lstStyle/>
          <a:p>
            <a:r>
              <a:rPr/>
              <a:t>(32.3%)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77"/>
          </p:nvPr>
        </p:nvSpPr>
        <p:spPr>
          <a:xfrm>
            <a:off x="2815143" y="4969220"/>
            <a:ext cx="770049" cy="216404"/>
          </a:xfrm>
        </p:spPr>
        <p:txBody>
          <a:bodyPr/>
          <a:lstStyle/>
          <a:p>
            <a:r>
              <a:rPr/>
              <a:t>9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78"/>
          </p:nvPr>
        </p:nvSpPr>
        <p:spPr>
          <a:xfrm>
            <a:off x="2743180" y="5175322"/>
            <a:ext cx="949908" cy="221845"/>
          </a:xfrm>
        </p:spPr>
        <p:txBody>
          <a:bodyPr/>
          <a:lstStyle/>
          <a:p>
            <a:r>
              <a:rPr/>
              <a:t>(2.1%)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67"/>
          </p:nvPr>
        </p:nvSpPr>
        <p:spPr>
          <a:xfrm>
            <a:off x="844092" y="2877507"/>
            <a:ext cx="770049" cy="216404"/>
          </a:xfrm>
        </p:spPr>
        <p:txBody>
          <a:bodyPr/>
          <a:lstStyle/>
          <a:p>
            <a:r>
              <a:rPr/>
              <a:t>181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68"/>
          </p:nvPr>
        </p:nvSpPr>
        <p:spPr>
          <a:xfrm>
            <a:off x="809837" y="3083610"/>
            <a:ext cx="874178" cy="216404"/>
          </a:xfrm>
        </p:spPr>
        <p:txBody>
          <a:bodyPr/>
          <a:lstStyle/>
          <a:p>
            <a:r>
              <a:rPr/>
              <a:t>(42.1%)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73"/>
          </p:nvPr>
        </p:nvSpPr>
        <p:spPr>
          <a:xfrm>
            <a:off x="2614442" y="3921520"/>
            <a:ext cx="770049" cy="216404"/>
          </a:xfrm>
        </p:spPr>
        <p:txBody>
          <a:bodyPr/>
          <a:lstStyle/>
          <a:p>
            <a:r>
              <a:rPr/>
              <a:t>14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74"/>
          </p:nvPr>
        </p:nvSpPr>
        <p:spPr>
          <a:xfrm>
            <a:off x="2542479" y="4127623"/>
            <a:ext cx="935911" cy="187744"/>
          </a:xfrm>
        </p:spPr>
        <p:txBody>
          <a:bodyPr/>
          <a:lstStyle/>
          <a:p>
            <a:r>
              <a:rPr/>
              <a:t>(3.3%)</a:t>
            </a:r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32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13/02/2020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69"/>
          </p:nvPr>
        </p:nvSpPr>
        <p:spPr>
          <a:xfrm>
            <a:off x="1614141" y="3416122"/>
            <a:ext cx="770049" cy="216404"/>
          </a:xfrm>
        </p:spPr>
        <p:txBody>
          <a:bodyPr/>
          <a:lstStyle/>
          <a:p>
            <a:r>
              <a:rPr/>
              <a:t>0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70"/>
          </p:nvPr>
        </p:nvSpPr>
        <p:spPr>
          <a:xfrm>
            <a:off x="1561032" y="3622225"/>
            <a:ext cx="897186" cy="181132"/>
          </a:xfrm>
        </p:spPr>
        <p:txBody>
          <a:bodyPr/>
          <a:lstStyle/>
          <a:p>
            <a:r>
              <a:rPr/>
              <a:t>(0.0%)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85"/>
          </p:nvPr>
        </p:nvSpPr>
        <p:spPr>
          <a:xfrm>
            <a:off x="7348353" y="2199978"/>
            <a:ext cx="770049" cy="216404"/>
          </a:xfrm>
        </p:spPr>
        <p:txBody>
          <a:bodyPr/>
          <a:lstStyle/>
          <a:p>
            <a:r>
              <a:rPr/>
              <a:t>60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86"/>
          </p:nvPr>
        </p:nvSpPr>
        <p:spPr>
          <a:xfrm>
            <a:off x="7266963" y="2406081"/>
            <a:ext cx="986371" cy="225480"/>
          </a:xfrm>
        </p:spPr>
        <p:txBody>
          <a:bodyPr/>
          <a:lstStyle/>
          <a:p>
            <a:r>
              <a:rPr/>
              <a:t>(14.3%)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91"/>
          </p:nvPr>
        </p:nvSpPr>
        <p:spPr>
          <a:xfrm>
            <a:off x="8161383" y="3320820"/>
            <a:ext cx="770049" cy="216404"/>
          </a:xfrm>
        </p:spPr>
        <p:txBody>
          <a:bodyPr/>
          <a:lstStyle/>
          <a:p>
            <a:r>
              <a:rPr/>
              <a:t>27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92"/>
          </p:nvPr>
        </p:nvSpPr>
        <p:spPr>
          <a:xfrm>
            <a:off x="8098847" y="3526923"/>
            <a:ext cx="897186" cy="201450"/>
          </a:xfrm>
        </p:spPr>
        <p:txBody>
          <a:bodyPr/>
          <a:lstStyle/>
          <a:p>
            <a:r>
              <a:rPr/>
              <a:t>(6.4%)</a:t>
            </a:r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95"/>
          </p:nvPr>
        </p:nvSpPr>
        <p:spPr>
          <a:xfrm>
            <a:off x="9993195" y="3050619"/>
            <a:ext cx="770049" cy="216404"/>
          </a:xfrm>
        </p:spPr>
        <p:txBody>
          <a:bodyPr/>
          <a:lstStyle/>
          <a:p>
            <a:r>
              <a:rPr/>
              <a:t>120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96"/>
          </p:nvPr>
        </p:nvSpPr>
        <p:spPr>
          <a:xfrm>
            <a:off x="9940086" y="3256722"/>
            <a:ext cx="903003" cy="204160"/>
          </a:xfrm>
        </p:spPr>
        <p:txBody>
          <a:bodyPr/>
          <a:lstStyle/>
          <a:p>
            <a:r>
              <a:rPr/>
              <a:t>(28.5%)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97"/>
          </p:nvPr>
        </p:nvSpPr>
        <p:spPr>
          <a:xfrm>
            <a:off x="8834742" y="4961810"/>
            <a:ext cx="770049" cy="216404"/>
          </a:xfrm>
        </p:spPr>
        <p:txBody>
          <a:bodyPr/>
          <a:lstStyle/>
          <a:p>
            <a:r>
              <a:rPr/>
              <a:t>8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98"/>
          </p:nvPr>
        </p:nvSpPr>
        <p:spPr>
          <a:xfrm>
            <a:off x="8838195" y="5167913"/>
            <a:ext cx="976612" cy="182183"/>
          </a:xfrm>
        </p:spPr>
        <p:txBody>
          <a:bodyPr/>
          <a:lstStyle/>
          <a:p>
            <a:r>
              <a:rPr/>
              <a:t>(1.9%)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87"/>
          </p:nvPr>
        </p:nvSpPr>
        <p:spPr>
          <a:xfrm>
            <a:off x="6533478" y="3228782"/>
            <a:ext cx="770049" cy="216404"/>
          </a:xfrm>
        </p:spPr>
        <p:txBody>
          <a:bodyPr/>
          <a:lstStyle/>
          <a:p>
            <a:r>
              <a:rPr/>
              <a:t>122</a:t>
            </a:r>
          </a:p>
        </p:txBody>
      </p:sp>
      <p:sp>
        <p:nvSpPr>
          <p:cNvPr id="27" name="Espace réservé du texte 26"/>
          <p:cNvSpPr>
            <a:spLocks noGrp="1"/>
          </p:cNvSpPr>
          <p:nvPr>
            <p:ph type="body" sz="quarter" idx="88"/>
          </p:nvPr>
        </p:nvSpPr>
        <p:spPr>
          <a:xfrm>
            <a:off x="6480369" y="3434885"/>
            <a:ext cx="897186" cy="197641"/>
          </a:xfrm>
        </p:spPr>
        <p:txBody>
          <a:bodyPr/>
          <a:lstStyle/>
          <a:p>
            <a:r>
              <a:rPr/>
              <a:t>(29.0%)</a:t>
            </a:r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93"/>
          </p:nvPr>
        </p:nvSpPr>
        <p:spPr>
          <a:xfrm>
            <a:off x="8501964" y="4012850"/>
            <a:ext cx="770049" cy="216404"/>
          </a:xfrm>
        </p:spPr>
        <p:txBody>
          <a:bodyPr/>
          <a:lstStyle/>
          <a:p>
            <a:r>
              <a:rPr/>
              <a:t>24</a:t>
            </a:r>
          </a:p>
        </p:txBody>
      </p:sp>
      <p:sp>
        <p:nvSpPr>
          <p:cNvPr id="29" name="Espace réservé du texte 28"/>
          <p:cNvSpPr>
            <a:spLocks noGrp="1"/>
          </p:cNvSpPr>
          <p:nvPr>
            <p:ph type="body" sz="quarter" idx="94"/>
          </p:nvPr>
        </p:nvSpPr>
        <p:spPr>
          <a:xfrm>
            <a:off x="8420574" y="4218953"/>
            <a:ext cx="976778" cy="197930"/>
          </a:xfrm>
        </p:spPr>
        <p:txBody>
          <a:bodyPr/>
          <a:lstStyle/>
          <a:p>
            <a:r>
              <a:rPr/>
              <a:t>(5.7%)</a:t>
            </a:r>
          </a:p>
        </p:txBody>
      </p:sp>
      <p:sp>
        <p:nvSpPr>
          <p:cNvPr id="30" name="Espace réservé du texte 29"/>
          <p:cNvSpPr>
            <a:spLocks noGrp="1"/>
          </p:cNvSpPr>
          <p:nvPr>
            <p:ph type="body" sz="quarter" idx="89"/>
          </p:nvPr>
        </p:nvSpPr>
        <p:spPr>
          <a:xfrm>
            <a:off x="7511566" y="3460882"/>
            <a:ext cx="770049" cy="216404"/>
          </a:xfrm>
        </p:spPr>
        <p:txBody>
          <a:bodyPr/>
          <a:lstStyle/>
          <a:p>
            <a:r>
              <a:rPr/>
              <a:t>28</a:t>
            </a:r>
          </a:p>
        </p:txBody>
      </p:sp>
      <p:sp>
        <p:nvSpPr>
          <p:cNvPr id="31" name="Espace réservé du texte 30"/>
          <p:cNvSpPr>
            <a:spLocks noGrp="1"/>
          </p:cNvSpPr>
          <p:nvPr>
            <p:ph type="body" sz="quarter" idx="90"/>
          </p:nvPr>
        </p:nvSpPr>
        <p:spPr>
          <a:xfrm>
            <a:off x="7420749" y="3666984"/>
            <a:ext cx="900639" cy="243953"/>
          </a:xfrm>
        </p:spPr>
        <p:txBody>
          <a:bodyPr/>
          <a:lstStyle/>
          <a:p>
            <a:r>
              <a:rPr/>
              <a:t>(6.7%)</a:t>
            </a:r>
          </a:p>
        </p:txBody>
      </p:sp>
      <p:sp>
        <p:nvSpPr>
          <p:cNvPr id="32" name="Espace réservé du texte 31"/>
          <p:cNvSpPr>
            <a:spLocks noGrp="1"/>
          </p:cNvSpPr>
          <p:nvPr>
            <p:ph type="body" sz="quarter" idx="79"/>
          </p:nvPr>
        </p:nvSpPr>
        <p:spPr>
          <a:xfrm>
            <a:off x="4033585" y="4774450"/>
            <a:ext cx="770049" cy="216404"/>
          </a:xfrm>
        </p:spPr>
        <p:txBody>
          <a:bodyPr/>
          <a:lstStyle/>
          <a:p>
            <a:r>
              <a:rPr/>
              <a:t>0</a:t>
            </a:r>
          </a:p>
        </p:txBody>
      </p:sp>
      <p:sp>
        <p:nvSpPr>
          <p:cNvPr id="33" name="Espace réservé du texte 32"/>
          <p:cNvSpPr>
            <a:spLocks noGrp="1"/>
          </p:cNvSpPr>
          <p:nvPr>
            <p:ph type="body" sz="quarter" idx="80"/>
          </p:nvPr>
        </p:nvSpPr>
        <p:spPr>
          <a:xfrm>
            <a:off x="3971049" y="4980553"/>
            <a:ext cx="837129" cy="205071"/>
          </a:xfrm>
        </p:spPr>
        <p:txBody>
          <a:bodyPr/>
          <a:lstStyle/>
          <a:p>
            <a:r>
              <a:rPr/>
              <a:t>(0.0%)</a:t>
            </a:r>
          </a:p>
        </p:txBody>
      </p:sp>
      <p:sp>
        <p:nvSpPr>
          <p:cNvPr id="34" name="Espace réservé du texte 33"/>
          <p:cNvSpPr>
            <a:spLocks noGrp="1"/>
          </p:cNvSpPr>
          <p:nvPr>
            <p:ph type="body" sz="quarter" idx="81"/>
          </p:nvPr>
        </p:nvSpPr>
        <p:spPr>
          <a:xfrm>
            <a:off x="4030132" y="5380197"/>
            <a:ext cx="770049" cy="216404"/>
          </a:xfrm>
        </p:spPr>
        <p:txBody>
          <a:bodyPr/>
          <a:lstStyle/>
          <a:p>
            <a:r>
              <a:rPr/>
              <a:t>0</a:t>
            </a:r>
          </a:p>
        </p:txBody>
      </p:sp>
      <p:sp>
        <p:nvSpPr>
          <p:cNvPr id="35" name="Espace réservé du texte 34"/>
          <p:cNvSpPr>
            <a:spLocks noGrp="1"/>
          </p:cNvSpPr>
          <p:nvPr>
            <p:ph type="body" sz="quarter" idx="82"/>
          </p:nvPr>
        </p:nvSpPr>
        <p:spPr>
          <a:xfrm>
            <a:off x="3986451" y="5586299"/>
            <a:ext cx="840582" cy="221846"/>
          </a:xfrm>
        </p:spPr>
        <p:txBody>
          <a:bodyPr/>
          <a:lstStyle/>
          <a:p>
            <a:r>
              <a:rPr/>
              <a:t>(0.0%)</a:t>
            </a:r>
          </a:p>
        </p:txBody>
      </p:sp>
      <p:sp>
        <p:nvSpPr>
          <p:cNvPr id="36" name="Espace réservé du texte 35"/>
          <p:cNvSpPr>
            <a:spLocks noGrp="1"/>
          </p:cNvSpPr>
          <p:nvPr>
            <p:ph type="body" sz="quarter" idx="99"/>
          </p:nvPr>
        </p:nvSpPr>
        <p:spPr>
          <a:xfrm>
            <a:off x="9884163" y="4773418"/>
            <a:ext cx="770049" cy="216404"/>
          </a:xfrm>
        </p:spPr>
        <p:txBody>
          <a:bodyPr/>
          <a:lstStyle/>
          <a:p>
            <a:r>
              <a:rPr/>
              <a:t>3</a:t>
            </a:r>
          </a:p>
        </p:txBody>
      </p:sp>
      <p:sp>
        <p:nvSpPr>
          <p:cNvPr id="37" name="Espace réservé du texte 36"/>
          <p:cNvSpPr>
            <a:spLocks noGrp="1"/>
          </p:cNvSpPr>
          <p:nvPr>
            <p:ph type="body" sz="quarter" idx="100"/>
          </p:nvPr>
        </p:nvSpPr>
        <p:spPr>
          <a:xfrm>
            <a:off x="9813020" y="4979521"/>
            <a:ext cx="938250" cy="224380"/>
          </a:xfrm>
        </p:spPr>
        <p:txBody>
          <a:bodyPr/>
          <a:lstStyle/>
          <a:p>
            <a:r>
              <a:rPr/>
              <a:t>(0.7%)</a:t>
            </a:r>
          </a:p>
        </p:txBody>
      </p:sp>
      <p:sp>
        <p:nvSpPr>
          <p:cNvPr id="38" name="Espace réservé du texte 37"/>
          <p:cNvSpPr>
            <a:spLocks noGrp="1"/>
          </p:cNvSpPr>
          <p:nvPr>
            <p:ph type="body" sz="quarter" idx="101"/>
          </p:nvPr>
        </p:nvSpPr>
        <p:spPr>
          <a:xfrm>
            <a:off x="9880710" y="5379165"/>
            <a:ext cx="770049" cy="216404"/>
          </a:xfrm>
        </p:spPr>
        <p:txBody>
          <a:bodyPr/>
          <a:lstStyle/>
          <a:p>
            <a:r>
              <a:rPr/>
              <a:t>29</a:t>
            </a:r>
          </a:p>
        </p:txBody>
      </p:sp>
      <p:sp>
        <p:nvSpPr>
          <p:cNvPr id="39" name="Espace réservé du texte 38"/>
          <p:cNvSpPr>
            <a:spLocks noGrp="1"/>
          </p:cNvSpPr>
          <p:nvPr>
            <p:ph type="body" sz="quarter" idx="102"/>
          </p:nvPr>
        </p:nvSpPr>
        <p:spPr>
          <a:xfrm>
            <a:off x="9837028" y="5585268"/>
            <a:ext cx="844035" cy="178258"/>
          </a:xfrm>
        </p:spPr>
        <p:txBody>
          <a:bodyPr/>
          <a:lstStyle/>
          <a:p>
            <a:r>
              <a:rPr/>
              <a:t>(6.9%)</a:t>
            </a:r>
          </a:p>
        </p:txBody>
      </p:sp>
      <p:sp>
        <p:nvSpPr>
          <p:cNvPr id="40" name="Espace réservé du texte 39"/>
          <p:cNvSpPr>
            <a:spLocks noGrp="1"/>
          </p:cNvSpPr>
          <p:nvPr>
            <p:ph type="body" sz="quarter" idx="103"/>
          </p:nvPr>
        </p:nvSpPr>
        <p:spPr>
          <a:xfrm>
            <a:off x="4469600" y="1426321"/>
            <a:ext cx="1281345" cy="206103"/>
          </a:xfrm>
        </p:spPr>
        <p:txBody>
          <a:bodyPr/>
          <a:lstStyle/>
          <a:p>
            <a:r>
              <a:rPr/>
              <a:t>(N=430)</a:t>
            </a:r>
          </a:p>
        </p:txBody>
      </p:sp>
      <p:sp>
        <p:nvSpPr>
          <p:cNvPr id="41" name="Espace réservé du texte 40"/>
          <p:cNvSpPr>
            <a:spLocks noGrp="1"/>
          </p:cNvSpPr>
          <p:nvPr>
            <p:ph type="body" sz="quarter" idx="104"/>
          </p:nvPr>
        </p:nvSpPr>
        <p:spPr>
          <a:xfrm>
            <a:off x="10969911" y="1425437"/>
            <a:ext cx="1288864" cy="206007"/>
          </a:xfrm>
        </p:spPr>
        <p:txBody>
          <a:bodyPr/>
          <a:lstStyle/>
          <a:p>
            <a:r>
              <a:rPr/>
              <a:t>(N=421)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Motif de transfert principal en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32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13/02/2020</a:t>
            </a:r>
          </a:p>
        </p:txBody>
      </p:sp>
      <p:pic>
        <p:nvPicPr>
          <p:cNvPr id="4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408" y="1113035"/>
            <a:ext cx="10972800" cy="3657600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99091" y="4970351"/>
          <a:ext cx="10104120" cy="1097280"/>
        </p:xfrm>
        <a:graphic>
          <a:graphicData uri="http://schemas.openxmlformats.org/drawingml/2006/table">
            <a:tbl>
              <a:tblPr/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Création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HPP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Manque de place pour enfant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Inconnu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Métrorragies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Manque de place pour mère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RCIU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Autre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Pré-éclampsie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RPM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MAP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Cellule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 (0.2%)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85 (4.4%)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146 (7.6%)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139 (7.2%)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240 (12.5%)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436 (22.7%)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868 (45.3%)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1918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Réseau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 (2.6%)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26 (6.0%)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 (3.5%)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153 (35.6%)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 (2.1%)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47 (10.9%)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29 (6.7%)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54 (12.6%)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86 (20.0%)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430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 (0.2%)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 (0.5%)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26 (1.1%)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100 (4.3%)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153 (6.5%)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155 (6.6%)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186 (7.9%)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269 (11.5%)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490 (20.9%)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954 (40.6%)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2348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 dirty="0" smtClean="0"/>
              <a:t>Motif </a:t>
            </a:r>
            <a:r>
              <a:rPr dirty="0"/>
              <a:t>de transfert </a:t>
            </a:r>
            <a:r>
              <a:rPr lang="fr-FR" dirty="0" smtClean="0"/>
              <a:t>et </a:t>
            </a:r>
            <a:r>
              <a:rPr lang="fr-FR" dirty="0"/>
              <a:t>type </a:t>
            </a:r>
            <a:r>
              <a:rPr lang="fr-FR" dirty="0"/>
              <a:t>de grossesse </a:t>
            </a:r>
            <a:r>
              <a:rPr dirty="0" smtClean="0"/>
              <a:t>en </a:t>
            </a:r>
            <a:r>
              <a:rPr dirty="0"/>
              <a:t>2019 (Total des transferts)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32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13/02/2020</a:t>
            </a:r>
          </a:p>
        </p:txBody>
      </p:sp>
      <p:pic>
        <p:nvPicPr>
          <p:cNvPr id="4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408" y="1113035"/>
            <a:ext cx="10972800" cy="2606040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737360" y="3657600"/>
          <a:ext cx="7909560" cy="293624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Motif de transfert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Grossesse triple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Inconnu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Grossesse gémellaire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Grossesse unique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MAP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 (0.9%)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 (0.6%)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160 (16.8%)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779 (81.7%)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954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RPM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 (1.2%)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51 (10.4%)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433 (88.4%)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490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Pré-éclampsie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 (1.1%)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 (1.9%)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18 (6.7%)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243 (90.3%)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269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RCIU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(1.3%)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17 (11.0%)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136 (87.7%)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Métrorragies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(1.0%)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(2.0%)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 (4.0%)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93 (93.0%)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Manque place 
 mère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32 (20.9%)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(0.7%)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120 (78.4%)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Manque place
 enfant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 (45.5%)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(9.1%)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 (45.5%)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HPP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(25.0%)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 (75.0%)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Autre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(0.5%)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 (1.6%)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14 (7.5%)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168 (90.3%)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186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Inconnu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23 (88.5%)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(3.8%)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(7.7%)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14 (0.6%)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84 (3.6%)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268 (11.4%)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1982 (84.4%)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2348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 dirty="0" smtClean="0"/>
              <a:t>Motif </a:t>
            </a:r>
            <a:r>
              <a:rPr dirty="0"/>
              <a:t>de transfert </a:t>
            </a:r>
            <a:r>
              <a:rPr lang="fr-FR" dirty="0" smtClean="0"/>
              <a:t>et type de grossesse </a:t>
            </a:r>
            <a:r>
              <a:rPr dirty="0" smtClean="0"/>
              <a:t>en </a:t>
            </a:r>
            <a:r>
              <a:rPr dirty="0"/>
              <a:t>2019 (Transferts cellule)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32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13/02/2020</a:t>
            </a:r>
          </a:p>
        </p:txBody>
      </p:sp>
      <p:pic>
        <p:nvPicPr>
          <p:cNvPr id="4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408" y="1113035"/>
            <a:ext cx="10972800" cy="2606040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737360" y="3657600"/>
          <a:ext cx="7909560" cy="293624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Motif de transfert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Inconnu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Grossesse triple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Grossesse gémellaire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Grossesse unique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MAP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 (0.9%)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153 (17.6%)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707 (81.5%)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868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RPM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48 (11.0%)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388 (89.0%)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436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Pré-éclampsie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 (1.2%)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17 (7.1%)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220 (91.7%)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240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RCIU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17 (11.6%)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129 (88.4%)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146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Métrorragies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(1.2%)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 (4.7%)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80 (94.1%)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Manque place 
 mère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Manque place
 enfant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HPP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(25.0%)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 (75.0%)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Autre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(0.7%)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12 (8.6%)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126 (90.6%)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139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Inconnu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13 (0.7%)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252 (13.1%)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1653 (86.2%)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1918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8502" y="505140"/>
            <a:ext cx="8868668" cy="310298"/>
          </a:xfrm>
        </p:spPr>
        <p:txBody>
          <a:bodyPr/>
          <a:lstStyle/>
          <a:p>
            <a:r>
              <a:rPr dirty="0" smtClean="0"/>
              <a:t>Motif </a:t>
            </a:r>
            <a:r>
              <a:rPr dirty="0"/>
              <a:t>de </a:t>
            </a:r>
            <a:r>
              <a:rPr lang="fr-FR" dirty="0" smtClean="0"/>
              <a:t>transfert et  type de grossesse </a:t>
            </a:r>
            <a:r>
              <a:rPr dirty="0" smtClean="0"/>
              <a:t>en </a:t>
            </a:r>
            <a:r>
              <a:rPr dirty="0"/>
              <a:t>2019 (Transferts </a:t>
            </a:r>
            <a:r>
              <a:rPr dirty="0" smtClean="0"/>
              <a:t>réseau)</a:t>
            </a:r>
            <a:endParaRPr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32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13/02/2020</a:t>
            </a:r>
          </a:p>
        </p:txBody>
      </p:sp>
      <p:pic>
        <p:nvPicPr>
          <p:cNvPr id="4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408" y="1113035"/>
            <a:ext cx="10972800" cy="2606040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737360" y="3657600"/>
          <a:ext cx="7909560" cy="293624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Motif de transfert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Grossesse triple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Grossesse gémellaire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Inconnu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Grossesse unique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MAP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(1.2%)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 (8.1%)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 (7.0%)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72 (83.7%)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RPM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 (5.6%)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 (11.1%)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45 (83.3%)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Pré-éclampsie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(3.4%)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 (17.2%)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23 (79.3%)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RCIU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(22.2%)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 (77.8%)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Métrorragies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(13.3%)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13 (86.7%)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Manque place 
 mère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(0.7%)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32 (20.9%)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120 (78.4%)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Manque place
 enfant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(9.1%)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 (45.5%)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 (45.5%)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HPP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Autre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(4.3%)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 (6.4%)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42 (89.4%)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Inconnu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(3.8%)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23 (88.5%)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(7.7%)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(0.2%)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16 (3.7%)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84 (19.5%)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329 (76.5%)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430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 dirty="0"/>
              <a:t>Issue des transferts réalisés en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32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13/02/2020</a:t>
            </a:r>
          </a:p>
        </p:txBody>
      </p:sp>
      <p:pic>
        <p:nvPicPr>
          <p:cNvPr id="4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408" y="1113035"/>
            <a:ext cx="10972800" cy="3657600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99091" y="4970351"/>
          <a:ext cx="10012680" cy="914400"/>
        </p:xfrm>
        <a:graphic>
          <a:graphicData uri="http://schemas.openxmlformats.org/drawingml/2006/table">
            <a:tbl>
              <a:tblPr/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Création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Autre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Retransfert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Retour maternité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Inconnu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Retour domicile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Accouchement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Cellule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27 (1.7%)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32 (2.0%)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162 (10.2%)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703 (44.3%)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662 (41.7%)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1586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Réseau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 (1.0%)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(0.5%)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 (0.7%)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255 (60.6%)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56 (13.3%)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101 (24.0%)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421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 (0.2%)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29 (1.4%)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35 (1.7%)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417 (20.8%)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759 (37.8%)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763 (38.0%)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2007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9700" y="342900"/>
            <a:ext cx="8987970" cy="409038"/>
          </a:xfrm>
        </p:spPr>
        <p:txBody>
          <a:bodyPr/>
          <a:lstStyle/>
          <a:p>
            <a:r>
              <a:rPr dirty="0" smtClean="0"/>
              <a:t>Issue du </a:t>
            </a:r>
            <a:r>
              <a:rPr dirty="0"/>
              <a:t>transfert </a:t>
            </a:r>
            <a:r>
              <a:rPr lang="fr-FR" dirty="0" smtClean="0"/>
              <a:t>selon le </a:t>
            </a:r>
            <a:r>
              <a:rPr lang="fr-FR" dirty="0"/>
              <a:t>motif des TIU </a:t>
            </a:r>
            <a:r>
              <a:rPr dirty="0" smtClean="0"/>
              <a:t>en </a:t>
            </a:r>
            <a:r>
              <a:rPr dirty="0"/>
              <a:t>2019 (Total des transferts)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32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13/02/2020</a:t>
            </a:r>
          </a:p>
        </p:txBody>
      </p:sp>
      <p:pic>
        <p:nvPicPr>
          <p:cNvPr id="4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408" y="1113035"/>
            <a:ext cx="10972800" cy="2743200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640080" y="3657600"/>
          <a:ext cx="11109960" cy="206756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Issue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HPP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Manque place enfant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Inconnu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Métrorragies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RCIU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Autre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Manque place mère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Pré-éclampsie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RPM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MAP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Accouchement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 (0.4%)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18 (2.4%)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79 (10.4%)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58 (7.6%)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36 (4.7%)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172 (22.5%)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237 (31.1%)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160 (21.0%)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763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Retour 
 domicile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52 (6.9%)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35 (4.6%)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44 (5.8%)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(0.3%)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28 (3.7%)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105 (13.8%)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493 (65.0%)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759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Retour 
 maternité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(5.7%)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(5.7%)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 (11.4%)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(5.7%)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13 (37.1%)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12 (34.3%)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Retransfert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(3.4%)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(3.4%)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 (10.3%)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 (10.3%)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 (37.9%)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10 (34.5%)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Autre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(25.0%)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(25.0%)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(25.0%)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(25.0%)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Inconnu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(0.2%)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 (1.9%)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21 (5%)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 (3.6%)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 (2.6%)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36 (8.6%)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115 (27.6%)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33 (7.9%)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66 (15.8%)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111 (26.6%)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417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 (0.2%)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 (0.5%)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21 (1%)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86 (4.3%)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128 (6.4%)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146 (7.3%)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153 (7.6%)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238 (11.9%)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433 (21.6%)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787 (39.2%)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2007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 lang="fr-FR" dirty="0"/>
              <a:t>Issue du </a:t>
            </a:r>
            <a:r>
              <a:rPr lang="fr-FR" dirty="0"/>
              <a:t>transfert selon le motif des TIU </a:t>
            </a:r>
            <a:r>
              <a:rPr lang="fr-FR" dirty="0"/>
              <a:t>en </a:t>
            </a:r>
            <a:r>
              <a:rPr lang="fr-FR" dirty="0" smtClean="0"/>
              <a:t>2019 </a:t>
            </a:r>
            <a:r>
              <a:rPr dirty="0" smtClean="0"/>
              <a:t>(Transferts </a:t>
            </a:r>
            <a:r>
              <a:rPr dirty="0"/>
              <a:t>cellule)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32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13/02/2020</a:t>
            </a:r>
          </a:p>
        </p:txBody>
      </p:sp>
      <p:pic>
        <p:nvPicPr>
          <p:cNvPr id="4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408" y="1113035"/>
            <a:ext cx="10972800" cy="2743200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640080" y="3657600"/>
          <a:ext cx="11109960" cy="206756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Issue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Manque place mère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Manque place enfant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Inconnu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HPP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Métrorragies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Autre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RCIU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Pré-éclampsie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RPM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MAP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Accouchement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16 (2.4%)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48 (7.3%)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74 (11.2%)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153 (23.1%)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223 (33.7%)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148 (22.4%)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662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Retour 
 domicile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47 (6.7%)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37 (5.3%)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33 (4.7%)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27 (3.8%)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99 (14.1%)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460 (65.4%)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703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Retour 
 maternité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(6.2%)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 (12.5%)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(6.2%)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(6.2%)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 (34.4%)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 (34.4%)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Retransfert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(3.7%)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 (11.1%)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(3.7%)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 (11.1%)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10 (37.0%)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 (33.3%)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Autre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Inconnu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(0.6%)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 (4.9%)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 (4.3%)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 (5.6%)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24 (14.8%)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38 (23.5%)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75 (46.3%)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162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 (0.3%)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71 (4.5%)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99 (6.2%)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119 (7.5%)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209 (13.2%)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381 (24.0%)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703 (44.3%)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1586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 lang="fr-FR" dirty="0"/>
              <a:t>Issue du transfert </a:t>
            </a:r>
            <a:r>
              <a:rPr lang="fr-FR" dirty="0"/>
              <a:t>selon le motif des TIU </a:t>
            </a:r>
            <a:r>
              <a:rPr lang="fr-FR" dirty="0"/>
              <a:t>en </a:t>
            </a:r>
            <a:r>
              <a:rPr lang="fr-FR" dirty="0" smtClean="0"/>
              <a:t>2019 </a:t>
            </a:r>
            <a:r>
              <a:rPr dirty="0" smtClean="0"/>
              <a:t>(Transferts </a:t>
            </a:r>
            <a:r>
              <a:rPr dirty="0" smtClean="0"/>
              <a:t>réseau)</a:t>
            </a:r>
            <a:endParaRPr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32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13/02/2020</a:t>
            </a:r>
          </a:p>
        </p:txBody>
      </p:sp>
      <p:pic>
        <p:nvPicPr>
          <p:cNvPr id="4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408" y="1113035"/>
            <a:ext cx="10972800" cy="2743200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640080" y="3657600"/>
          <a:ext cx="11109960" cy="206756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Issue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HPP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RCIU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Manque place enfant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Métrorragies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Inconnu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Pré-éclampsie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Autre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RPM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MAP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Manque place mère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Accouchement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 (5.0%)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 (3.0%)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(2.0%)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19 (18.8%)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10 (9.9%)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14 (13.9%)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12 (11.9%)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36 (35.6%)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Retour 
 domicile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(3.6%)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 (8.9%)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(1.8%)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 (12.5%)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 (10.7%)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33 (58.9%)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(3.6%)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Retour 
 maternité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(66.7%)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(33.3%)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Retransfert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(50.0%)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(50.0%)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Autre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(25.0%)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(25.0%)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(25.0%)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(25.0%)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Inconnu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(0.8%)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 (3.1%)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 (2.7%)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21 (8.2%)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 (3.5%)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29 (11.4%)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28 (11.0%)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36 (14.1%)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115 (45.1%)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255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 (2.1%)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 (2.6%)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 (3.6%)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21 (5.0%)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29 (6.9%)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47 (11.2%)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52 (12.4%)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84 (20.0%)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153 (36.3%)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421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Acquisition des données - Modification de l'architecture (1/2)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32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13/02/2020</a:t>
            </a:r>
          </a:p>
        </p:txBody>
      </p:sp>
      <p:pic>
        <p:nvPicPr>
          <p:cNvPr id="4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" y="1097280"/>
            <a:ext cx="10972800" cy="530352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 dirty="0"/>
              <a:t>Délai </a:t>
            </a:r>
            <a:r>
              <a:rPr lang="fr-FR" dirty="0" smtClean="0"/>
              <a:t>d'accouchement après </a:t>
            </a:r>
            <a:r>
              <a:rPr dirty="0" smtClean="0"/>
              <a:t>TIU </a:t>
            </a:r>
            <a:r>
              <a:rPr dirty="0"/>
              <a:t>réalisés en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32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13/02/2020</a:t>
            </a:r>
          </a:p>
        </p:txBody>
      </p:sp>
      <p:pic>
        <p:nvPicPr>
          <p:cNvPr id="4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408" y="1113035"/>
            <a:ext cx="10972800" cy="3657600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99091" y="4970351"/>
          <a:ext cx="10927080" cy="914400"/>
        </p:xfrm>
        <a:graphic>
          <a:graphicData uri="http://schemas.openxmlformats.org/drawingml/2006/table">
            <a:tbl>
              <a:tblPr/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Origine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jour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jour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jours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3-5 jours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6-10 jours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11-20 jours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21 jours et 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Inconnu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Cellule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97 (14.7%)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156 (23.6%)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69 (10.4%)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124 (18.7%)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88 (13.3%)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71 (10.7%)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44 (6.6%)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13 (2.0%)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662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Réseau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43 (42.6%)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 (19.8%)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 (6.9%)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 (10.9%)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 (6.9%)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(1.0%)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 (8.9%)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 (3.0%)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140 (18.3%)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176 (23.1%)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76 (10.0%)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135 (17.7%)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95 (12.5%)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72 (9.4%)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53 (6.9%)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16 (2.1%)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763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Termes des demandes de transfert en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32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13/02/2020</a:t>
            </a:r>
          </a:p>
        </p:txBody>
      </p:sp>
      <p:pic>
        <p:nvPicPr>
          <p:cNvPr id="4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408" y="1113035"/>
            <a:ext cx="10972800" cy="3657600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99091" y="4970351"/>
          <a:ext cx="10195560" cy="91440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Création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Moins de 24 SA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24/25+6 SA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26/27+6 SA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28/29+6 SA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30/31+6 SA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32/33+6 SA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34/35+6 SA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Plus de 36 SA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Inconnu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Cellule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79 (4.1%)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234 (12.2%)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272 (14.2%)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380 (19.8%)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382 (19.9%)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329 (17.2%)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201 (10.5%)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41 (2.1%)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1918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Réseau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 (1.9%)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25 (5.8%)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28 (6.5%)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42 (9.8%)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37 (8.6%)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27 (6.3%)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43 (10.0%)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199 (46.3%)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21 (4.9%)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430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87 (3.7%)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259 (11.0%)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300 (12.8%)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422 (18.0%)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419 (17.8%)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356 (15.2%)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244 (10.4%)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240 (10.2%)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21 (0.9%)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2348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Les accouchements suite à TIU en 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32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13/02/2020</a:t>
            </a:r>
          </a:p>
        </p:txBody>
      </p:sp>
      <p:pic>
        <p:nvPicPr>
          <p:cNvPr id="4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408" y="1113035"/>
            <a:ext cx="10972800" cy="3657600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99091" y="4970351"/>
          <a:ext cx="10195560" cy="91440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Création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Moins de 24 SA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24/25+6 SA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26/27+6 SA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28/29+6 SA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30/31+6 SA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32/33+6 SA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34/35+6 SA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Plus de 36 SA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Inconnu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Cellule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26 (3.9%)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76 (11.5%)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73 (11.0%)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105 (15.9%)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125 (18.9%)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124 (18.7%)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112 (16.9%)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21 (3.2%)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662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Réseau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(1.0%)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 (6.9%)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 (5.9%)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12 (11.9%)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 (8.9%)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 (6.9%)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13 (12.9%)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46 (45.5%)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27 (3.5%)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83 (10.9%)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79 (10.4%)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117 (15.3%)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134 (17.6%)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131 (17.2%)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125 (16.4%)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67 (8.8%)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763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 dirty="0"/>
              <a:t>Les accouchements suite à TIU </a:t>
            </a:r>
            <a:r>
              <a:rPr lang="fr-FR" dirty="0" smtClean="0"/>
              <a:t>selon le motif </a:t>
            </a:r>
            <a:r>
              <a:rPr dirty="0" smtClean="0"/>
              <a:t>en </a:t>
            </a:r>
            <a:r>
              <a:rPr dirty="0"/>
              <a:t>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32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13/02/2020</a:t>
            </a:r>
          </a:p>
        </p:txBody>
      </p:sp>
      <p:pic>
        <p:nvPicPr>
          <p:cNvPr id="4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408" y="1113035"/>
            <a:ext cx="10972800" cy="3657600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99091" y="4970351"/>
          <a:ext cx="10104120" cy="1097280"/>
        </p:xfrm>
        <a:graphic>
          <a:graphicData uri="http://schemas.openxmlformats.org/drawingml/2006/table">
            <a:tbl>
              <a:tblPr/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Création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HPP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Inconnu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Manque de place pour enfant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Métrorragies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Manque de place pour mère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Autre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RCIU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MAP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Pré-éclampsie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RPM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Cellule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16 (2.4%)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48 (7.3%)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74 (11.2%)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148 (22.4%)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153 (23.1%)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223 (33.7%)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662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Réseau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 (3.0%)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(2.0%)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36 (35.6%)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10 (9.9%)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 (5.0%)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12 (11.9%)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19 (18.8%)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14 (13.9%)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101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 (0.4%)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18 (2.4%)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36 (4.7%)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58 (7.6%)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79 (10.4%)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160 (21.0%)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172 (22.5%)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237 (31.1%)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763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Nombre de propositions de transfert refusées en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32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13/02/2020</a:t>
            </a:r>
          </a:p>
        </p:txBody>
      </p:sp>
      <p:pic>
        <p:nvPicPr>
          <p:cNvPr id="4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408" y="1113035"/>
            <a:ext cx="10972800" cy="3657600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99091" y="4970351"/>
          <a:ext cx="10927080" cy="457200"/>
        </p:xfrm>
        <a:graphic>
          <a:graphicData uri="http://schemas.openxmlformats.org/drawingml/2006/table">
            <a:tbl>
              <a:tblPr/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janvier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février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mars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avril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mai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juin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juillet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août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septembre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octobre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novembre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décembre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3968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184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129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193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279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271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592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422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472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512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360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336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 dirty="0"/>
              <a:t>Motif </a:t>
            </a:r>
            <a:r>
              <a:rPr dirty="0" smtClean="0"/>
              <a:t>des </a:t>
            </a:r>
            <a:r>
              <a:rPr dirty="0"/>
              <a:t>propositions de transfert refusées en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32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13/02/2020</a:t>
            </a:r>
          </a:p>
        </p:txBody>
      </p:sp>
      <p:pic>
        <p:nvPicPr>
          <p:cNvPr id="4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408" y="1113035"/>
            <a:ext cx="10972800" cy="3657600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99091" y="4970351"/>
          <a:ext cx="9281160" cy="457200"/>
        </p:xfrm>
        <a:graphic>
          <a:graphicData uri="http://schemas.openxmlformats.org/drawingml/2006/table">
            <a:tbl>
              <a:tblPr/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Autres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Inconnu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Néonatologie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Réa-néonat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Obstétrique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3968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279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325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668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1142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1554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Nombre d'établissements sollicités par demande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32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13/02/2020</a:t>
            </a:r>
          </a:p>
        </p:txBody>
      </p:sp>
      <p:pic>
        <p:nvPicPr>
          <p:cNvPr id="4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408" y="1113035"/>
            <a:ext cx="10972800" cy="3657600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99091" y="4970351"/>
          <a:ext cx="10652760" cy="914400"/>
        </p:xfrm>
        <a:graphic>
          <a:graphicData uri="http://schemas.openxmlformats.org/drawingml/2006/table">
            <a:tbl>
              <a:tblPr/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Création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 et +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Cellule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604 (31.5%)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394 (20.5%)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293 (15.3%)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627 (32.7%)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1918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Réseau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387 (90.0%)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30 (7.0%)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 (2.1%)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 (0.9%)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430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991 (42.2%)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424 (18.1%)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302 (12.9%)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631 (26.9%)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2348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 dirty="0"/>
              <a:t>Devenir des demandes </a:t>
            </a:r>
            <a:r>
              <a:rPr lang="fr-FR" dirty="0" smtClean="0"/>
              <a:t>de TIU pour </a:t>
            </a:r>
            <a:r>
              <a:rPr dirty="0" smtClean="0"/>
              <a:t>MAP</a:t>
            </a:r>
            <a:endParaRPr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32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13/02/2020</a:t>
            </a:r>
          </a:p>
        </p:txBody>
      </p:sp>
      <p:pic>
        <p:nvPicPr>
          <p:cNvPr id="4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408" y="1113035"/>
            <a:ext cx="10972800" cy="3657600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99091" y="4970351"/>
          <a:ext cx="10378440" cy="914400"/>
        </p:xfrm>
        <a:graphic>
          <a:graphicData uri="http://schemas.openxmlformats.org/drawingml/2006/table">
            <a:tbl>
              <a:tblPr/>
              <a:tblGrid>
                <a:gridCol w="155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Création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Annulé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Accouchement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Retour domicile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Autre issue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Issue inconnue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Cellule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165 (19.0%)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148 (17.1%)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460 (53.0%)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 (2.3%)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75 (8.6%)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868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Réseau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(2.3%)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12 (14.0%)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33 (38.4%)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 (3.5%)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36 (41.9%)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86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167 (17.5%)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160 (16.8%)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493 (51.7%)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23 (2.4%)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111 (11.6%)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954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 dirty="0"/>
              <a:t>Devenir des demandes </a:t>
            </a:r>
            <a:r>
              <a:rPr lang="fr-FR" dirty="0" smtClean="0"/>
              <a:t>de TIU pour </a:t>
            </a:r>
            <a:r>
              <a:rPr dirty="0" smtClean="0"/>
              <a:t>RPM</a:t>
            </a:r>
            <a:endParaRPr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32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13/02/2020</a:t>
            </a:r>
          </a:p>
        </p:txBody>
      </p:sp>
      <p:pic>
        <p:nvPicPr>
          <p:cNvPr id="4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408" y="1113035"/>
            <a:ext cx="10972800" cy="3657600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99091" y="4970351"/>
          <a:ext cx="10378440" cy="914400"/>
        </p:xfrm>
        <a:graphic>
          <a:graphicData uri="http://schemas.openxmlformats.org/drawingml/2006/table">
            <a:tbl>
              <a:tblPr/>
              <a:tblGrid>
                <a:gridCol w="155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Création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Annulé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Accouchement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Retour domicile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Autre issue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Issue inconnue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Cellule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55 (12.6%)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223 (51.1%)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99 (22.7%)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21 (4.8%)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38 (8.7%)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436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Réseau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(3.7%)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14 (25.9%)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 (11.1%)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 (7.4%)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28 (51.9%)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54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57 (11.6%)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237 (48.4%)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105 (21.4%)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25 (5.1%)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66 (13.5%)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490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Acquisition des données - Modification de l'architecture (2/2)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32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13/02/2020</a:t>
            </a:r>
          </a:p>
        </p:txBody>
      </p:sp>
      <p:pic>
        <p:nvPicPr>
          <p:cNvPr id="4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" y="1097280"/>
            <a:ext cx="10972800" cy="53035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Acquisition des données - Architecture actuelle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32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13/02/2020</a:t>
            </a:r>
          </a:p>
        </p:txBody>
      </p:sp>
      <p:pic>
        <p:nvPicPr>
          <p:cNvPr id="4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280" y="1097280"/>
            <a:ext cx="9875520" cy="53035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Nombre de demandes de TIU en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32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13/02/2020</a:t>
            </a:r>
          </a:p>
        </p:txBody>
      </p:sp>
      <p:pic>
        <p:nvPicPr>
          <p:cNvPr id="4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408" y="1113035"/>
            <a:ext cx="10972800" cy="3657600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99091" y="4970351"/>
          <a:ext cx="11476637" cy="914400"/>
        </p:xfrm>
        <a:graphic>
          <a:graphicData uri="http://schemas.openxmlformats.org/drawingml/2006/table">
            <a:tbl>
              <a:tblPr/>
              <a:tblGrid>
                <a:gridCol w="801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1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1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1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19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19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19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19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19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019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019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0192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80192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Création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janvier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février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mars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avril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mai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juin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juillet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août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septembre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octobre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novembre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décembre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Cellule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127 (6.6%)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132 (6.9%)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130 (6.8%)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126 (6.6%)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165 (8.6%)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157 (8.2%)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210 (10.9%)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192 (10.0%)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172 (9.0%)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195 (10.2%)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163 (8.5%)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149 (7.8%)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1918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Réseau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27 (6.3%)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46 (10.7%)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42 (9.8%)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31 (7.2%)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29 (6.7%)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34 (7.9%)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64 (14.9%)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51 (11.9%)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28 (6.5%)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23 (5.3%)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34 (7.9%)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21 (4.9%)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430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154 (6.6%)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178 (7.6%)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172 (7.3%)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157 (6.7%)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194 (8.3%)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191 (8.1%)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274 (11.7%)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243 (10.3%)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200 (8.5%)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218 (9.3%)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197 (8.4%)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170 (7.2%)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2348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768507" y="6078069"/>
            <a:ext cx="11188601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Nb: la majorité les demandes émanent des maternités mais la saisie </a:t>
            </a:r>
            <a:r>
              <a:rPr lang="fr-FR" sz="1200" i="1" dirty="0"/>
              <a:t> </a:t>
            </a:r>
            <a:r>
              <a:rPr lang="fr-FR" sz="1200" i="1" dirty="0" smtClean="0"/>
              <a:t>HYGIE-TIU est effectuée soit par la cellule soit par la maternité après appel auprès des maternités du réseau</a:t>
            </a:r>
            <a:endParaRPr lang="fr-FR" sz="12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/>
              <a:t>Origine des demandes de TIU en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32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13/02/2020</a:t>
            </a:r>
          </a:p>
        </p:txBody>
      </p:sp>
      <p:pic>
        <p:nvPicPr>
          <p:cNvPr id="4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408" y="1113035"/>
            <a:ext cx="10972800" cy="3657600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99091" y="4970351"/>
          <a:ext cx="8732520" cy="914400"/>
        </p:xfrm>
        <a:graphic>
          <a:graphicData uri="http://schemas.openxmlformats.org/drawingml/2006/table">
            <a:tbl>
              <a:tblPr/>
              <a:tblGrid>
                <a:gridCol w="192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Création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Etablissement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SAMU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Libéral (PSL)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Cellule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1916 (99.9%)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(0.1%)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(0.1%)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1918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Réseau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430 (100.0%)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430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2346 (99.9%)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2348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892300" y="6337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 dirty="0"/>
              <a:t>Origine </a:t>
            </a:r>
            <a:r>
              <a:rPr lang="fr-FR" dirty="0" smtClean="0"/>
              <a:t>des créations de dossier de demande</a:t>
            </a:r>
            <a:r>
              <a:rPr dirty="0" smtClean="0">
                <a:solidFill>
                  <a:schemeClr val="tx1"/>
                </a:solidFill>
              </a:rPr>
              <a:t> </a:t>
            </a:r>
            <a:r>
              <a:rPr dirty="0"/>
              <a:t>de TIU en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32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13/02/2020</a:t>
            </a:r>
          </a:p>
        </p:txBody>
      </p:sp>
      <p:pic>
        <p:nvPicPr>
          <p:cNvPr id="4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408" y="1113035"/>
            <a:ext cx="10972800" cy="3657600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99091" y="4970351"/>
          <a:ext cx="8183880" cy="914400"/>
        </p:xfrm>
        <a:graphic>
          <a:graphicData uri="http://schemas.openxmlformats.org/drawingml/2006/table">
            <a:tbl>
              <a:tblPr/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Création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Cellule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Reseau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Cellule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1797 (93.7%)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121 (6.3%)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1918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Réseau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430 (100.0%)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430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1797 (76.5%)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551 (23.5%)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2348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9395012" y="4706100"/>
            <a:ext cx="2288988" cy="64633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« Réseau » = </a:t>
            </a:r>
          </a:p>
          <a:p>
            <a:r>
              <a:rPr lang="fr-FR" dirty="0" smtClean="0"/>
              <a:t>Maternité du réseau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5502" y="492440"/>
            <a:ext cx="8868668" cy="310298"/>
          </a:xfrm>
        </p:spPr>
        <p:txBody>
          <a:bodyPr/>
          <a:lstStyle/>
          <a:p>
            <a:r>
              <a:rPr lang="fr-FR" dirty="0"/>
              <a:t>T</a:t>
            </a:r>
            <a:r>
              <a:rPr lang="fr-FR" dirty="0" smtClean="0"/>
              <a:t>ype d'établissement demandeur </a:t>
            </a:r>
            <a:r>
              <a:rPr dirty="0" smtClean="0"/>
              <a:t>de </a:t>
            </a:r>
            <a:r>
              <a:rPr dirty="0"/>
              <a:t>TIU en 2019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32"/>
          </p:nvPr>
        </p:nvSpPr>
        <p:spPr>
          <a:xfrm>
            <a:off x="10381673" y="242213"/>
            <a:ext cx="1413741" cy="358892"/>
          </a:xfrm>
        </p:spPr>
        <p:txBody>
          <a:bodyPr/>
          <a:lstStyle/>
          <a:p>
            <a:r>
              <a:rPr/>
              <a:t>13/02/2020</a:t>
            </a:r>
          </a:p>
        </p:txBody>
      </p:sp>
      <p:pic>
        <p:nvPicPr>
          <p:cNvPr id="4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408" y="1113035"/>
            <a:ext cx="10972800" cy="3657600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99091" y="4970351"/>
          <a:ext cx="10652760" cy="9144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Création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IIA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IIB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III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Urgence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Inconnu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b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C6CB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Cellule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381 (19.9%)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583 (30.4%)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746 (38.9%)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205 (10.7%)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(0.1%)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(0.1%)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1918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Réseau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50 (11.6%)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30 (7.0%)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221 (51.4%)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129 (30.0%)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0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430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431 (18.4%)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613 (26.1%)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967 (41.2%)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334 (14.2%)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1 (0.0%)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 (0.1%)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900" i="1">
                          <a:solidFill>
                            <a:srgbClr val="111111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2348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heme Office">
  <a:themeElements>
    <a:clrScheme name="Personnalisé 20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24AE76"/>
      </a:accent2>
      <a:accent3>
        <a:srgbClr val="755DD9"/>
      </a:accent3>
      <a:accent4>
        <a:srgbClr val="FFDB01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FF1D833D88DB42A3954B38348112C0" ma:contentTypeVersion="5" ma:contentTypeDescription="Crée un document." ma:contentTypeScope="" ma:versionID="cbb389c6e3f0f0ae1abc06d89814985f">
  <xsd:schema xmlns:xsd="http://www.w3.org/2001/XMLSchema" xmlns:xs="http://www.w3.org/2001/XMLSchema" xmlns:p="http://schemas.microsoft.com/office/2006/metadata/properties" xmlns:ns2="66131f70-eef1-40a2-8438-5844918e2363" targetNamespace="http://schemas.microsoft.com/office/2006/metadata/properties" ma:root="true" ma:fieldsID="77bcba46d60f903f97860d1f88a25246" ns2:_="">
    <xsd:import namespace="66131f70-eef1-40a2-8438-5844918e23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131f70-eef1-40a2-8438-5844918e23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618152-1C7B-4E36-B813-6CBBE4583F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54E139-AEFD-4B79-A0FE-669367176D50}">
  <ds:schemaRefs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66131f70-eef1-40a2-8438-5844918e2363"/>
    <ds:schemaRef ds:uri="http://www.w3.org/XML/1998/namespace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2EC7570-6500-40A6-8704-95223CF9CB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131f70-eef1-40a2-8438-5844918e23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43412</TotalTime>
  <Words>5874</Words>
  <Application>Microsoft Office PowerPoint</Application>
  <PresentationFormat>Grand écran</PresentationFormat>
  <Paragraphs>1903</Paragraphs>
  <Slides>38</Slides>
  <Notes>1</Notes>
  <HiddenSlides>1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5" baseType="lpstr">
      <vt:lpstr>Arial</vt:lpstr>
      <vt:lpstr>Blogger Sans</vt:lpstr>
      <vt:lpstr>Blogger Sans Light</vt:lpstr>
      <vt:lpstr>Calibri</vt:lpstr>
      <vt:lpstr>Century Gothic</vt:lpstr>
      <vt:lpstr>Wingdings 2</vt:lpstr>
      <vt:lpstr>Theme Office</vt:lpstr>
      <vt:lpstr>Présentation PowerPoint</vt:lpstr>
      <vt:lpstr>Acquisition des données - Architecture antérieure</vt:lpstr>
      <vt:lpstr>Acquisition des données - Modification de l'architecture (1/2)</vt:lpstr>
      <vt:lpstr>Acquisition des données - Modification de l'architecture (2/2)</vt:lpstr>
      <vt:lpstr>Acquisition des données - Architecture actuelle</vt:lpstr>
      <vt:lpstr>Nombre de demandes de TIU en 2019</vt:lpstr>
      <vt:lpstr>Origine des demandes de TIU en 2019</vt:lpstr>
      <vt:lpstr>Origine des créations de dossier de demande de TIU en 2019</vt:lpstr>
      <vt:lpstr>Type d'établissement demandeur de TIU en 2019</vt:lpstr>
      <vt:lpstr>L'établissement a-t-il appelé une maternité du réseau avant la cellule?</vt:lpstr>
      <vt:lpstr>Nombre de demandes de TIU par réseau en 2019 (Total des transferts)</vt:lpstr>
      <vt:lpstr>Nombre de demandes de TIU par réseau en 2019 (Transferts cellule)</vt:lpstr>
      <vt:lpstr>Nombre de demandes de TIU par réseau en 2019 (Transferts réseau)</vt:lpstr>
      <vt:lpstr>Origine géographique des établissements demandeurs de TIU en 2019</vt:lpstr>
      <vt:lpstr>TIU par type d'établissement receveur en 2019</vt:lpstr>
      <vt:lpstr>Annulation des demandes de TIU en 2019</vt:lpstr>
      <vt:lpstr>Motif d'annulation des demandes de TIU en 2019</vt:lpstr>
      <vt:lpstr>Termes des grossesses  avec accouchement avant transfert en 2019</vt:lpstr>
      <vt:lpstr>Répartition des TIU en 2019 (Total des transferts)</vt:lpstr>
      <vt:lpstr>Répartition des TIU en 2019 (Transferts cellule)</vt:lpstr>
      <vt:lpstr>Répartition des TIU en 2019 (Transferts réseaux)</vt:lpstr>
      <vt:lpstr>Motif de transfert principal en 2019</vt:lpstr>
      <vt:lpstr>Motif de transfert et type de grossesse en 2019 (Total des transferts)</vt:lpstr>
      <vt:lpstr>Motif de transfert et type de grossesse en 2019 (Transferts cellule)</vt:lpstr>
      <vt:lpstr>Motif de transfert et  type de grossesse en 2019 (Transferts réseau)</vt:lpstr>
      <vt:lpstr>Issue des transferts réalisés en 2019</vt:lpstr>
      <vt:lpstr>Issue du transfert selon le motif des TIU en 2019 (Total des transferts)</vt:lpstr>
      <vt:lpstr>Issue du transfert selon le motif des TIU en 2019 (Transferts cellule)</vt:lpstr>
      <vt:lpstr>Issue du transfert selon le motif des TIU en 2019 (Transferts réseau)</vt:lpstr>
      <vt:lpstr>Délai d'accouchement après TIU réalisés en 2019</vt:lpstr>
      <vt:lpstr>Termes des demandes de transfert en 2019</vt:lpstr>
      <vt:lpstr>Les accouchements suite à TIU en  2019</vt:lpstr>
      <vt:lpstr>Les accouchements suite à TIU selon le motif en 2019</vt:lpstr>
      <vt:lpstr>Nombre de propositions de transfert refusées en 2019</vt:lpstr>
      <vt:lpstr>Motif des propositions de transfert refusées en 2019</vt:lpstr>
      <vt:lpstr>Nombre d'établissements sollicités par demande</vt:lpstr>
      <vt:lpstr>Devenir des demandes de TIU pour MAP</vt:lpstr>
      <vt:lpstr>Devenir des demandes de TIU pour RPM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Fabrice GIRAUD</dc:creator>
  <cp:lastModifiedBy>Lucas ANZELIN</cp:lastModifiedBy>
  <cp:revision>933</cp:revision>
  <cp:lastPrinted>2016-03-03T10:24:24Z</cp:lastPrinted>
  <dcterms:created xsi:type="dcterms:W3CDTF">2016-02-24T09:33:14Z</dcterms:created>
  <dcterms:modified xsi:type="dcterms:W3CDTF">2020-02-21T13:51:11Z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0x010100C9FF1D833D88DB42A3954B38348112C0</vt:lpwstr>
  </property>
</Properties>
</file>